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60" r:id="rId3"/>
    <p:sldId id="281" r:id="rId4"/>
    <p:sldId id="288" r:id="rId5"/>
    <p:sldId id="306" r:id="rId6"/>
    <p:sldId id="292" r:id="rId7"/>
    <p:sldId id="297" r:id="rId8"/>
    <p:sldId id="302" r:id="rId9"/>
    <p:sldId id="303" r:id="rId10"/>
    <p:sldId id="304" r:id="rId11"/>
    <p:sldId id="305" r:id="rId12"/>
    <p:sldId id="307" r:id="rId13"/>
    <p:sldId id="315" r:id="rId14"/>
    <p:sldId id="314" r:id="rId15"/>
    <p:sldId id="316" r:id="rId16"/>
    <p:sldId id="317" r:id="rId17"/>
    <p:sldId id="318" r:id="rId18"/>
    <p:sldId id="310" r:id="rId19"/>
    <p:sldId id="319" r:id="rId20"/>
    <p:sldId id="320" r:id="rId21"/>
    <p:sldId id="32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CC"/>
    <a:srgbClr val="FFCCCC"/>
    <a:srgbClr val="CCECFF"/>
    <a:srgbClr val="CCFFCC"/>
    <a:srgbClr val="99CCFF"/>
    <a:srgbClr val="FFFF99"/>
    <a:srgbClr val="FFFF66"/>
    <a:srgbClr val="9966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409" autoAdjust="0"/>
  </p:normalViewPr>
  <p:slideViewPr>
    <p:cSldViewPr snapToGrid="0">
      <p:cViewPr varScale="1">
        <p:scale>
          <a:sx n="103" d="100"/>
          <a:sy n="103" d="100"/>
        </p:scale>
        <p:origin x="85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3FC05F-E844-4210-8EB6-0170EC00B973}" type="datetimeFigureOut">
              <a:rPr lang="en-US" smtClean="0"/>
              <a:t>10/12/2018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307F47-F730-4B20-91B3-67872723FBBE}" type="slidenum">
              <a:rPr lang="en-US" smtClean="0"/>
              <a:t>‹#›</a:t>
            </a:fld>
            <a:endParaRPr lang="en-US"/>
          </a:p>
        </p:txBody>
      </p:sp>
    </p:spTree>
    <p:extLst>
      <p:ext uri="{BB962C8B-B14F-4D97-AF65-F5344CB8AC3E}">
        <p14:creationId xmlns:p14="http://schemas.microsoft.com/office/powerpoint/2010/main" val="305373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Check online access prior</a:t>
            </a:r>
            <a:r>
              <a:rPr lang="en-US" baseline="0" dirty="0"/>
              <a:t> to starting the presentation</a:t>
            </a:r>
            <a:endParaRPr lang="en-US" dirty="0"/>
          </a:p>
          <a:p>
            <a:endParaRPr lang="en-US" dirty="0"/>
          </a:p>
          <a:p>
            <a:r>
              <a:rPr lang="en-US" dirty="0"/>
              <a:t>Time:    1 minute</a:t>
            </a:r>
          </a:p>
          <a:p>
            <a:endParaRPr lang="en-US" dirty="0"/>
          </a:p>
          <a:p>
            <a:r>
              <a:rPr lang="en-US" dirty="0"/>
              <a:t>Script:  PNE introduces</a:t>
            </a:r>
            <a:r>
              <a:rPr lang="en-US" baseline="0" dirty="0"/>
              <a:t> self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EA0926-DA5A-0945-8340-7E7A57F78A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8978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18</a:t>
            </a:fld>
            <a:endParaRPr lang="en-US"/>
          </a:p>
        </p:txBody>
      </p:sp>
    </p:spTree>
    <p:extLst>
      <p:ext uri="{BB962C8B-B14F-4D97-AF65-F5344CB8AC3E}">
        <p14:creationId xmlns:p14="http://schemas.microsoft.com/office/powerpoint/2010/main" val="1318652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Yield sign needs to change… not sure what…</a:t>
            </a:r>
          </a:p>
        </p:txBody>
      </p:sp>
      <p:sp>
        <p:nvSpPr>
          <p:cNvPr id="4" name="Slide Number Placeholder 3"/>
          <p:cNvSpPr>
            <a:spLocks noGrp="1"/>
          </p:cNvSpPr>
          <p:nvPr>
            <p:ph type="sldNum" sz="quarter" idx="5"/>
          </p:nvPr>
        </p:nvSpPr>
        <p:spPr/>
        <p:txBody>
          <a:bodyPr/>
          <a:lstStyle/>
          <a:p>
            <a:fld id="{FD307F47-F730-4B20-91B3-67872723FBBE}" type="slidenum">
              <a:rPr lang="en-US" smtClean="0"/>
              <a:t>4</a:t>
            </a:fld>
            <a:endParaRPr lang="en-US"/>
          </a:p>
        </p:txBody>
      </p:sp>
    </p:spTree>
    <p:extLst>
      <p:ext uri="{BB962C8B-B14F-4D97-AF65-F5344CB8AC3E}">
        <p14:creationId xmlns:p14="http://schemas.microsoft.com/office/powerpoint/2010/main" val="947238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5</a:t>
            </a:fld>
            <a:endParaRPr lang="en-US"/>
          </a:p>
        </p:txBody>
      </p:sp>
    </p:spTree>
    <p:extLst>
      <p:ext uri="{BB962C8B-B14F-4D97-AF65-F5344CB8AC3E}">
        <p14:creationId xmlns:p14="http://schemas.microsoft.com/office/powerpoint/2010/main" val="1269869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12</a:t>
            </a:fld>
            <a:endParaRPr lang="en-US"/>
          </a:p>
        </p:txBody>
      </p:sp>
    </p:spTree>
    <p:extLst>
      <p:ext uri="{BB962C8B-B14F-4D97-AF65-F5344CB8AC3E}">
        <p14:creationId xmlns:p14="http://schemas.microsoft.com/office/powerpoint/2010/main" val="364336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13</a:t>
            </a:fld>
            <a:endParaRPr lang="en-US"/>
          </a:p>
        </p:txBody>
      </p:sp>
    </p:spTree>
    <p:extLst>
      <p:ext uri="{BB962C8B-B14F-4D97-AF65-F5344CB8AC3E}">
        <p14:creationId xmlns:p14="http://schemas.microsoft.com/office/powerpoint/2010/main" val="2730228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14</a:t>
            </a:fld>
            <a:endParaRPr lang="en-US"/>
          </a:p>
        </p:txBody>
      </p:sp>
    </p:spTree>
    <p:extLst>
      <p:ext uri="{BB962C8B-B14F-4D97-AF65-F5344CB8AC3E}">
        <p14:creationId xmlns:p14="http://schemas.microsoft.com/office/powerpoint/2010/main" val="304565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15</a:t>
            </a:fld>
            <a:endParaRPr lang="en-US"/>
          </a:p>
        </p:txBody>
      </p:sp>
    </p:spTree>
    <p:extLst>
      <p:ext uri="{BB962C8B-B14F-4D97-AF65-F5344CB8AC3E}">
        <p14:creationId xmlns:p14="http://schemas.microsoft.com/office/powerpoint/2010/main" val="2830692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16</a:t>
            </a:fld>
            <a:endParaRPr lang="en-US"/>
          </a:p>
        </p:txBody>
      </p:sp>
    </p:spTree>
    <p:extLst>
      <p:ext uri="{BB962C8B-B14F-4D97-AF65-F5344CB8AC3E}">
        <p14:creationId xmlns:p14="http://schemas.microsoft.com/office/powerpoint/2010/main" val="1490405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Maybe move these questions to the end, and just have them review these things now</a:t>
            </a:r>
          </a:p>
        </p:txBody>
      </p:sp>
      <p:sp>
        <p:nvSpPr>
          <p:cNvPr id="4" name="Slide Number Placeholder 3"/>
          <p:cNvSpPr>
            <a:spLocks noGrp="1"/>
          </p:cNvSpPr>
          <p:nvPr>
            <p:ph type="sldNum" sz="quarter" idx="5"/>
          </p:nvPr>
        </p:nvSpPr>
        <p:spPr/>
        <p:txBody>
          <a:bodyPr/>
          <a:lstStyle/>
          <a:p>
            <a:fld id="{FD307F47-F730-4B20-91B3-67872723FBBE}" type="slidenum">
              <a:rPr lang="en-US" smtClean="0"/>
              <a:t>17</a:t>
            </a:fld>
            <a:endParaRPr lang="en-US"/>
          </a:p>
        </p:txBody>
      </p:sp>
    </p:spTree>
    <p:extLst>
      <p:ext uri="{BB962C8B-B14F-4D97-AF65-F5344CB8AC3E}">
        <p14:creationId xmlns:p14="http://schemas.microsoft.com/office/powerpoint/2010/main" val="2633365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873502"/>
            <a:ext cx="10363200" cy="752764"/>
          </a:xfrm>
        </p:spPr>
        <p:txBody>
          <a:bodyPr/>
          <a:lstStyle>
            <a:lvl1pPr algn="ctr">
              <a:defRPr/>
            </a:lvl1pPr>
          </a:lstStyle>
          <a:p>
            <a:r>
              <a:rPr lang="en-US"/>
              <a:t>Click to edit Master title style</a:t>
            </a:r>
          </a:p>
        </p:txBody>
      </p:sp>
      <p:sp>
        <p:nvSpPr>
          <p:cNvPr id="3" name="Subtitle 2"/>
          <p:cNvSpPr>
            <a:spLocks noGrp="1"/>
          </p:cNvSpPr>
          <p:nvPr>
            <p:ph type="subTitle" idx="1"/>
          </p:nvPr>
        </p:nvSpPr>
        <p:spPr>
          <a:xfrm>
            <a:off x="1828800" y="4779817"/>
            <a:ext cx="8534400" cy="1024083"/>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a:p>
        </p:txBody>
      </p:sp>
      <p:grpSp>
        <p:nvGrpSpPr>
          <p:cNvPr id="4" name="Group 3"/>
          <p:cNvGrpSpPr/>
          <p:nvPr userDrawn="1"/>
        </p:nvGrpSpPr>
        <p:grpSpPr>
          <a:xfrm>
            <a:off x="3234267" y="404696"/>
            <a:ext cx="5909733" cy="3195928"/>
            <a:chOff x="2425700" y="303522"/>
            <a:chExt cx="4432300" cy="2396946"/>
          </a:xfrm>
        </p:grpSpPr>
        <p:sp>
          <p:nvSpPr>
            <p:cNvPr id="44" name="TextBox 43"/>
            <p:cNvSpPr txBox="1"/>
            <p:nvPr userDrawn="1"/>
          </p:nvSpPr>
          <p:spPr>
            <a:xfrm>
              <a:off x="2425700" y="2400386"/>
              <a:ext cx="4432300" cy="300082"/>
            </a:xfrm>
            <a:prstGeom prst="rect">
              <a:avLst/>
            </a:prstGeom>
            <a:noFill/>
          </p:spPr>
          <p:txBody>
            <a:bodyPr wrap="square" rtlCol="0">
              <a:spAutoFit/>
            </a:bodyPr>
            <a:lstStyle/>
            <a:p>
              <a:pPr algn="ctr"/>
              <a:r>
                <a:rPr lang="en-US" sz="2000" dirty="0">
                  <a:solidFill>
                    <a:srgbClr val="5C666F"/>
                  </a:solidFill>
                  <a:latin typeface="Arial"/>
                  <a:cs typeface="Arial"/>
                </a:rPr>
                <a:t>The Education Documentation Experts</a:t>
              </a:r>
            </a:p>
          </p:txBody>
        </p:sp>
        <p:grpSp>
          <p:nvGrpSpPr>
            <p:cNvPr id="25" name="Group 24"/>
            <p:cNvGrpSpPr/>
            <p:nvPr userDrawn="1"/>
          </p:nvGrpSpPr>
          <p:grpSpPr>
            <a:xfrm>
              <a:off x="3007680" y="303522"/>
              <a:ext cx="3273066" cy="2128614"/>
              <a:chOff x="2676525" y="1292225"/>
              <a:chExt cx="4862513" cy="3162300"/>
            </a:xfrm>
          </p:grpSpPr>
          <p:sp>
            <p:nvSpPr>
              <p:cNvPr id="26" name="Freeform 1"/>
              <p:cNvSpPr>
                <a:spLocks noChangeArrowheads="1"/>
              </p:cNvSpPr>
              <p:nvPr/>
            </p:nvSpPr>
            <p:spPr bwMode="auto">
              <a:xfrm>
                <a:off x="2676525" y="3671888"/>
                <a:ext cx="561975" cy="763587"/>
              </a:xfrm>
              <a:custGeom>
                <a:avLst/>
                <a:gdLst>
                  <a:gd name="T0" fmla="*/ 281 w 876"/>
                  <a:gd name="T1" fmla="*/ 782 h 1189"/>
                  <a:gd name="T2" fmla="*/ 0 w 876"/>
                  <a:gd name="T3" fmla="*/ 0 h 1189"/>
                  <a:gd name="T4" fmla="*/ 250 w 876"/>
                  <a:gd name="T5" fmla="*/ 0 h 1189"/>
                  <a:gd name="T6" fmla="*/ 437 w 876"/>
                  <a:gd name="T7" fmla="*/ 500 h 1189"/>
                  <a:gd name="T8" fmla="*/ 625 w 876"/>
                  <a:gd name="T9" fmla="*/ 0 h 1189"/>
                  <a:gd name="T10" fmla="*/ 875 w 876"/>
                  <a:gd name="T11" fmla="*/ 0 h 1189"/>
                  <a:gd name="T12" fmla="*/ 531 w 876"/>
                  <a:gd name="T13" fmla="*/ 782 h 1189"/>
                  <a:gd name="T14" fmla="*/ 531 w 876"/>
                  <a:gd name="T15" fmla="*/ 1188 h 1189"/>
                  <a:gd name="T16" fmla="*/ 281 w 876"/>
                  <a:gd name="T17" fmla="*/ 1188 h 1189"/>
                  <a:gd name="T18" fmla="*/ 281 w 876"/>
                  <a:gd name="T19" fmla="*/ 782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1189">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6" name="Freeform 2"/>
              <p:cNvSpPr>
                <a:spLocks noChangeArrowheads="1"/>
              </p:cNvSpPr>
              <p:nvPr/>
            </p:nvSpPr>
            <p:spPr bwMode="auto">
              <a:xfrm>
                <a:off x="3136900" y="3892550"/>
                <a:ext cx="439738" cy="561975"/>
              </a:xfrm>
              <a:custGeom>
                <a:avLst/>
                <a:gdLst>
                  <a:gd name="T0" fmla="*/ 218 w 688"/>
                  <a:gd name="T1" fmla="*/ 469 h 876"/>
                  <a:gd name="T2" fmla="*/ 218 w 688"/>
                  <a:gd name="T3" fmla="*/ 469 h 876"/>
                  <a:gd name="T4" fmla="*/ 343 w 688"/>
                  <a:gd name="T5" fmla="*/ 719 h 876"/>
                  <a:gd name="T6" fmla="*/ 437 w 688"/>
                  <a:gd name="T7" fmla="*/ 562 h 876"/>
                  <a:gd name="T8" fmla="*/ 656 w 688"/>
                  <a:gd name="T9" fmla="*/ 562 h 876"/>
                  <a:gd name="T10" fmla="*/ 593 w 688"/>
                  <a:gd name="T11" fmla="*/ 781 h 876"/>
                  <a:gd name="T12" fmla="*/ 343 w 688"/>
                  <a:gd name="T13" fmla="*/ 875 h 876"/>
                  <a:gd name="T14" fmla="*/ 0 w 688"/>
                  <a:gd name="T15" fmla="*/ 438 h 876"/>
                  <a:gd name="T16" fmla="*/ 343 w 688"/>
                  <a:gd name="T17" fmla="*/ 0 h 876"/>
                  <a:gd name="T18" fmla="*/ 687 w 688"/>
                  <a:gd name="T19" fmla="*/ 469 h 876"/>
                  <a:gd name="T20" fmla="*/ 218 w 688"/>
                  <a:gd name="T21" fmla="*/ 469 h 876"/>
                  <a:gd name="T22" fmla="*/ 437 w 688"/>
                  <a:gd name="T23" fmla="*/ 344 h 876"/>
                  <a:gd name="T24" fmla="*/ 437 w 688"/>
                  <a:gd name="T25" fmla="*/ 344 h 876"/>
                  <a:gd name="T26" fmla="*/ 343 w 688"/>
                  <a:gd name="T27" fmla="*/ 156 h 876"/>
                  <a:gd name="T28" fmla="*/ 218 w 688"/>
                  <a:gd name="T29" fmla="*/ 344 h 876"/>
                  <a:gd name="T30" fmla="*/ 437 w 688"/>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8" h="876">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7" name="Freeform 3"/>
              <p:cNvSpPr>
                <a:spLocks noChangeArrowheads="1"/>
              </p:cNvSpPr>
              <p:nvPr/>
            </p:nvSpPr>
            <p:spPr bwMode="auto">
              <a:xfrm>
                <a:off x="3616325" y="3671888"/>
                <a:ext cx="161925" cy="763587"/>
              </a:xfrm>
              <a:custGeom>
                <a:avLst/>
                <a:gdLst>
                  <a:gd name="T0" fmla="*/ 250 w 251"/>
                  <a:gd name="T1" fmla="*/ 0 h 1189"/>
                  <a:gd name="T2" fmla="*/ 250 w 251"/>
                  <a:gd name="T3" fmla="*/ 1188 h 1189"/>
                  <a:gd name="T4" fmla="*/ 0 w 251"/>
                  <a:gd name="T5" fmla="*/ 1188 h 1189"/>
                  <a:gd name="T6" fmla="*/ 0 w 251"/>
                  <a:gd name="T7" fmla="*/ 0 h 1189"/>
                  <a:gd name="T8" fmla="*/ 250 w 251"/>
                  <a:gd name="T9" fmla="*/ 0 h 1189"/>
                </a:gdLst>
                <a:ahLst/>
                <a:cxnLst>
                  <a:cxn ang="0">
                    <a:pos x="T0" y="T1"/>
                  </a:cxn>
                  <a:cxn ang="0">
                    <a:pos x="T2" y="T3"/>
                  </a:cxn>
                  <a:cxn ang="0">
                    <a:pos x="T4" y="T5"/>
                  </a:cxn>
                  <a:cxn ang="0">
                    <a:pos x="T6" y="T7"/>
                  </a:cxn>
                  <a:cxn ang="0">
                    <a:pos x="T8" y="T9"/>
                  </a:cxn>
                </a:cxnLst>
                <a:rect l="0" t="0" r="r" b="b"/>
                <a:pathLst>
                  <a:path w="251" h="1189">
                    <a:moveTo>
                      <a:pt x="250" y="0"/>
                    </a:moveTo>
                    <a:lnTo>
                      <a:pt x="250" y="1188"/>
                    </a:lnTo>
                    <a:lnTo>
                      <a:pt x="0" y="1188"/>
                    </a:lnTo>
                    <a:lnTo>
                      <a:pt x="0" y="0"/>
                    </a:lnTo>
                    <a:lnTo>
                      <a:pt x="250"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8" name="Freeform 4"/>
              <p:cNvSpPr>
                <a:spLocks noChangeArrowheads="1"/>
              </p:cNvSpPr>
              <p:nvPr/>
            </p:nvSpPr>
            <p:spPr bwMode="auto">
              <a:xfrm>
                <a:off x="3856038" y="3671888"/>
                <a:ext cx="141287" cy="763587"/>
              </a:xfrm>
              <a:custGeom>
                <a:avLst/>
                <a:gdLst>
                  <a:gd name="T0" fmla="*/ 218 w 219"/>
                  <a:gd name="T1" fmla="*/ 0 h 1189"/>
                  <a:gd name="T2" fmla="*/ 218 w 219"/>
                  <a:gd name="T3" fmla="*/ 1188 h 1189"/>
                  <a:gd name="T4" fmla="*/ 0 w 219"/>
                  <a:gd name="T5" fmla="*/ 1188 h 1189"/>
                  <a:gd name="T6" fmla="*/ 0 w 219"/>
                  <a:gd name="T7" fmla="*/ 0 h 1189"/>
                  <a:gd name="T8" fmla="*/ 218 w 219"/>
                  <a:gd name="T9" fmla="*/ 0 h 1189"/>
                </a:gdLst>
                <a:ahLst/>
                <a:cxnLst>
                  <a:cxn ang="0">
                    <a:pos x="T0" y="T1"/>
                  </a:cxn>
                  <a:cxn ang="0">
                    <a:pos x="T2" y="T3"/>
                  </a:cxn>
                  <a:cxn ang="0">
                    <a:pos x="T4" y="T5"/>
                  </a:cxn>
                  <a:cxn ang="0">
                    <a:pos x="T6" y="T7"/>
                  </a:cxn>
                  <a:cxn ang="0">
                    <a:pos x="T8" y="T9"/>
                  </a:cxn>
                </a:cxnLst>
                <a:rect l="0" t="0" r="r" b="b"/>
                <a:pathLst>
                  <a:path w="219" h="1189">
                    <a:moveTo>
                      <a:pt x="218" y="0"/>
                    </a:moveTo>
                    <a:lnTo>
                      <a:pt x="218" y="1188"/>
                    </a:lnTo>
                    <a:lnTo>
                      <a:pt x="0" y="1188"/>
                    </a:lnTo>
                    <a:lnTo>
                      <a:pt x="0" y="0"/>
                    </a:lnTo>
                    <a:lnTo>
                      <a:pt x="218"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9" name="Freeform 5"/>
              <p:cNvSpPr>
                <a:spLocks noChangeArrowheads="1"/>
              </p:cNvSpPr>
              <p:nvPr/>
            </p:nvSpPr>
            <p:spPr bwMode="auto">
              <a:xfrm>
                <a:off x="4033838" y="3892550"/>
                <a:ext cx="420687" cy="561975"/>
              </a:xfrm>
              <a:custGeom>
                <a:avLst/>
                <a:gdLst>
                  <a:gd name="T0" fmla="*/ 0 w 657"/>
                  <a:gd name="T1" fmla="*/ 438 h 876"/>
                  <a:gd name="T2" fmla="*/ 0 w 657"/>
                  <a:gd name="T3" fmla="*/ 438 h 876"/>
                  <a:gd name="T4" fmla="*/ 344 w 657"/>
                  <a:gd name="T5" fmla="*/ 0 h 876"/>
                  <a:gd name="T6" fmla="*/ 656 w 657"/>
                  <a:gd name="T7" fmla="*/ 438 h 876"/>
                  <a:gd name="T8" fmla="*/ 344 w 657"/>
                  <a:gd name="T9" fmla="*/ 875 h 876"/>
                  <a:gd name="T10" fmla="*/ 0 w 657"/>
                  <a:gd name="T11" fmla="*/ 438 h 876"/>
                  <a:gd name="T12" fmla="*/ 437 w 657"/>
                  <a:gd name="T13" fmla="*/ 406 h 876"/>
                  <a:gd name="T14" fmla="*/ 437 w 657"/>
                  <a:gd name="T15" fmla="*/ 406 h 876"/>
                  <a:gd name="T16" fmla="*/ 344 w 657"/>
                  <a:gd name="T17" fmla="*/ 156 h 876"/>
                  <a:gd name="T18" fmla="*/ 219 w 657"/>
                  <a:gd name="T19" fmla="*/ 406 h 876"/>
                  <a:gd name="T20" fmla="*/ 344 w 657"/>
                  <a:gd name="T21" fmla="*/ 719 h 876"/>
                  <a:gd name="T22" fmla="*/ 437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0" name="Freeform 6"/>
              <p:cNvSpPr>
                <a:spLocks noChangeArrowheads="1"/>
              </p:cNvSpPr>
              <p:nvPr/>
            </p:nvSpPr>
            <p:spPr bwMode="auto">
              <a:xfrm>
                <a:off x="4435475" y="3913188"/>
                <a:ext cx="798513" cy="522287"/>
              </a:xfrm>
              <a:custGeom>
                <a:avLst/>
                <a:gdLst>
                  <a:gd name="T0" fmla="*/ 0 w 1250"/>
                  <a:gd name="T1" fmla="*/ 0 h 814"/>
                  <a:gd name="T2" fmla="*/ 219 w 1250"/>
                  <a:gd name="T3" fmla="*/ 0 h 814"/>
                  <a:gd name="T4" fmla="*/ 344 w 1250"/>
                  <a:gd name="T5" fmla="*/ 625 h 814"/>
                  <a:gd name="T6" fmla="*/ 344 w 1250"/>
                  <a:gd name="T7" fmla="*/ 625 h 814"/>
                  <a:gd name="T8" fmla="*/ 500 w 1250"/>
                  <a:gd name="T9" fmla="*/ 0 h 814"/>
                  <a:gd name="T10" fmla="*/ 750 w 1250"/>
                  <a:gd name="T11" fmla="*/ 0 h 814"/>
                  <a:gd name="T12" fmla="*/ 906 w 1250"/>
                  <a:gd name="T13" fmla="*/ 625 h 814"/>
                  <a:gd name="T14" fmla="*/ 906 w 1250"/>
                  <a:gd name="T15" fmla="*/ 625 h 814"/>
                  <a:gd name="T16" fmla="*/ 1031 w 1250"/>
                  <a:gd name="T17" fmla="*/ 0 h 814"/>
                  <a:gd name="T18" fmla="*/ 1249 w 1250"/>
                  <a:gd name="T19" fmla="*/ 0 h 814"/>
                  <a:gd name="T20" fmla="*/ 1031 w 1250"/>
                  <a:gd name="T21" fmla="*/ 813 h 814"/>
                  <a:gd name="T22" fmla="*/ 781 w 1250"/>
                  <a:gd name="T23" fmla="*/ 813 h 814"/>
                  <a:gd name="T24" fmla="*/ 625 w 1250"/>
                  <a:gd name="T25" fmla="*/ 250 h 814"/>
                  <a:gd name="T26" fmla="*/ 625 w 1250"/>
                  <a:gd name="T27" fmla="*/ 250 h 814"/>
                  <a:gd name="T28" fmla="*/ 469 w 1250"/>
                  <a:gd name="T29" fmla="*/ 813 h 814"/>
                  <a:gd name="T30" fmla="*/ 219 w 1250"/>
                  <a:gd name="T31" fmla="*/ 813 h 814"/>
                  <a:gd name="T32" fmla="*/ 0 w 1250"/>
                  <a:gd name="T33" fmla="*/ 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0" h="814">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1" name="Freeform 7"/>
              <p:cNvSpPr>
                <a:spLocks noChangeArrowheads="1"/>
              </p:cNvSpPr>
              <p:nvPr/>
            </p:nvSpPr>
            <p:spPr bwMode="auto">
              <a:xfrm>
                <a:off x="5233988" y="3671888"/>
                <a:ext cx="401637" cy="763587"/>
              </a:xfrm>
              <a:custGeom>
                <a:avLst/>
                <a:gdLst>
                  <a:gd name="T0" fmla="*/ 0 w 626"/>
                  <a:gd name="T1" fmla="*/ 1188 h 1189"/>
                  <a:gd name="T2" fmla="*/ 0 w 626"/>
                  <a:gd name="T3" fmla="*/ 0 h 1189"/>
                  <a:gd name="T4" fmla="*/ 625 w 626"/>
                  <a:gd name="T5" fmla="*/ 0 h 1189"/>
                  <a:gd name="T6" fmla="*/ 625 w 626"/>
                  <a:gd name="T7" fmla="*/ 188 h 1189"/>
                  <a:gd name="T8" fmla="*/ 250 w 626"/>
                  <a:gd name="T9" fmla="*/ 188 h 1189"/>
                  <a:gd name="T10" fmla="*/ 250 w 626"/>
                  <a:gd name="T11" fmla="*/ 500 h 1189"/>
                  <a:gd name="T12" fmla="*/ 594 w 626"/>
                  <a:gd name="T13" fmla="*/ 500 h 1189"/>
                  <a:gd name="T14" fmla="*/ 594 w 626"/>
                  <a:gd name="T15" fmla="*/ 688 h 1189"/>
                  <a:gd name="T16" fmla="*/ 250 w 626"/>
                  <a:gd name="T17" fmla="*/ 688 h 1189"/>
                  <a:gd name="T18" fmla="*/ 250 w 626"/>
                  <a:gd name="T19" fmla="*/ 1188 h 1189"/>
                  <a:gd name="T20" fmla="*/ 0 w 626"/>
                  <a:gd name="T21" fmla="*/ 118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1189">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2" name="Freeform 8"/>
              <p:cNvSpPr>
                <a:spLocks noChangeArrowheads="1"/>
              </p:cNvSpPr>
              <p:nvPr/>
            </p:nvSpPr>
            <p:spPr bwMode="auto">
              <a:xfrm>
                <a:off x="5654675" y="3892550"/>
                <a:ext cx="420688" cy="561975"/>
              </a:xfrm>
              <a:custGeom>
                <a:avLst/>
                <a:gdLst>
                  <a:gd name="T0" fmla="*/ 0 w 657"/>
                  <a:gd name="T1" fmla="*/ 438 h 876"/>
                  <a:gd name="T2" fmla="*/ 0 w 657"/>
                  <a:gd name="T3" fmla="*/ 438 h 876"/>
                  <a:gd name="T4" fmla="*/ 313 w 657"/>
                  <a:gd name="T5" fmla="*/ 0 h 876"/>
                  <a:gd name="T6" fmla="*/ 656 w 657"/>
                  <a:gd name="T7" fmla="*/ 438 h 876"/>
                  <a:gd name="T8" fmla="*/ 313 w 657"/>
                  <a:gd name="T9" fmla="*/ 875 h 876"/>
                  <a:gd name="T10" fmla="*/ 0 w 657"/>
                  <a:gd name="T11" fmla="*/ 438 h 876"/>
                  <a:gd name="T12" fmla="*/ 438 w 657"/>
                  <a:gd name="T13" fmla="*/ 406 h 876"/>
                  <a:gd name="T14" fmla="*/ 438 w 657"/>
                  <a:gd name="T15" fmla="*/ 406 h 876"/>
                  <a:gd name="T16" fmla="*/ 313 w 657"/>
                  <a:gd name="T17" fmla="*/ 156 h 876"/>
                  <a:gd name="T18" fmla="*/ 219 w 657"/>
                  <a:gd name="T19" fmla="*/ 406 h 876"/>
                  <a:gd name="T20" fmla="*/ 313 w 657"/>
                  <a:gd name="T21" fmla="*/ 719 h 876"/>
                  <a:gd name="T22" fmla="*/ 438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3" name="Freeform 9"/>
              <p:cNvSpPr>
                <a:spLocks noChangeArrowheads="1"/>
              </p:cNvSpPr>
              <p:nvPr/>
            </p:nvSpPr>
            <p:spPr bwMode="auto">
              <a:xfrm>
                <a:off x="6115050" y="3671888"/>
                <a:ext cx="141288" cy="763587"/>
              </a:xfrm>
              <a:custGeom>
                <a:avLst/>
                <a:gdLst>
                  <a:gd name="T0" fmla="*/ 219 w 220"/>
                  <a:gd name="T1" fmla="*/ 0 h 1189"/>
                  <a:gd name="T2" fmla="*/ 219 w 220"/>
                  <a:gd name="T3" fmla="*/ 1188 h 1189"/>
                  <a:gd name="T4" fmla="*/ 0 w 220"/>
                  <a:gd name="T5" fmla="*/ 1188 h 1189"/>
                  <a:gd name="T6" fmla="*/ 0 w 220"/>
                  <a:gd name="T7" fmla="*/ 0 h 1189"/>
                  <a:gd name="T8" fmla="*/ 219 w 220"/>
                  <a:gd name="T9" fmla="*/ 0 h 1189"/>
                </a:gdLst>
                <a:ahLst/>
                <a:cxnLst>
                  <a:cxn ang="0">
                    <a:pos x="T0" y="T1"/>
                  </a:cxn>
                  <a:cxn ang="0">
                    <a:pos x="T2" y="T3"/>
                  </a:cxn>
                  <a:cxn ang="0">
                    <a:pos x="T4" y="T5"/>
                  </a:cxn>
                  <a:cxn ang="0">
                    <a:pos x="T6" y="T7"/>
                  </a:cxn>
                  <a:cxn ang="0">
                    <a:pos x="T8" y="T9"/>
                  </a:cxn>
                </a:cxnLst>
                <a:rect l="0" t="0" r="r" b="b"/>
                <a:pathLst>
                  <a:path w="220" h="1189">
                    <a:moveTo>
                      <a:pt x="219" y="0"/>
                    </a:moveTo>
                    <a:lnTo>
                      <a:pt x="219" y="1188"/>
                    </a:lnTo>
                    <a:lnTo>
                      <a:pt x="0" y="1188"/>
                    </a:lnTo>
                    <a:lnTo>
                      <a:pt x="0" y="0"/>
                    </a:lnTo>
                    <a:lnTo>
                      <a:pt x="219"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4" name="Freeform 10"/>
              <p:cNvSpPr>
                <a:spLocks noChangeArrowheads="1"/>
              </p:cNvSpPr>
              <p:nvPr/>
            </p:nvSpPr>
            <p:spPr bwMode="auto">
              <a:xfrm>
                <a:off x="6316663" y="3671888"/>
                <a:ext cx="420687" cy="782637"/>
              </a:xfrm>
              <a:custGeom>
                <a:avLst/>
                <a:gdLst>
                  <a:gd name="T0" fmla="*/ 438 w 658"/>
                  <a:gd name="T1" fmla="*/ 1188 h 1220"/>
                  <a:gd name="T2" fmla="*/ 438 w 658"/>
                  <a:gd name="T3" fmla="*/ 1188 h 1220"/>
                  <a:gd name="T4" fmla="*/ 438 w 658"/>
                  <a:gd name="T5" fmla="*/ 1094 h 1220"/>
                  <a:gd name="T6" fmla="*/ 438 w 658"/>
                  <a:gd name="T7" fmla="*/ 1094 h 1220"/>
                  <a:gd name="T8" fmla="*/ 250 w 658"/>
                  <a:gd name="T9" fmla="*/ 1219 h 1220"/>
                  <a:gd name="T10" fmla="*/ 0 w 658"/>
                  <a:gd name="T11" fmla="*/ 782 h 1220"/>
                  <a:gd name="T12" fmla="*/ 219 w 658"/>
                  <a:gd name="T13" fmla="*/ 344 h 1220"/>
                  <a:gd name="T14" fmla="*/ 407 w 658"/>
                  <a:gd name="T15" fmla="*/ 438 h 1220"/>
                  <a:gd name="T16" fmla="*/ 438 w 658"/>
                  <a:gd name="T17" fmla="*/ 438 h 1220"/>
                  <a:gd name="T18" fmla="*/ 438 w 658"/>
                  <a:gd name="T19" fmla="*/ 0 h 1220"/>
                  <a:gd name="T20" fmla="*/ 657 w 658"/>
                  <a:gd name="T21" fmla="*/ 0 h 1220"/>
                  <a:gd name="T22" fmla="*/ 657 w 658"/>
                  <a:gd name="T23" fmla="*/ 1188 h 1220"/>
                  <a:gd name="T24" fmla="*/ 438 w 658"/>
                  <a:gd name="T25" fmla="*/ 1188 h 1220"/>
                  <a:gd name="T26" fmla="*/ 438 w 658"/>
                  <a:gd name="T27" fmla="*/ 782 h 1220"/>
                  <a:gd name="T28" fmla="*/ 438 w 658"/>
                  <a:gd name="T29" fmla="*/ 782 h 1220"/>
                  <a:gd name="T30" fmla="*/ 344 w 658"/>
                  <a:gd name="T31" fmla="*/ 500 h 1220"/>
                  <a:gd name="T32" fmla="*/ 219 w 658"/>
                  <a:gd name="T33" fmla="*/ 782 h 1220"/>
                  <a:gd name="T34" fmla="*/ 344 w 658"/>
                  <a:gd name="T35" fmla="*/ 1063 h 1220"/>
                  <a:gd name="T36" fmla="*/ 438 w 658"/>
                  <a:gd name="T37" fmla="*/ 782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22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5" name="Freeform 11"/>
              <p:cNvSpPr>
                <a:spLocks noChangeArrowheads="1"/>
              </p:cNvSpPr>
              <p:nvPr/>
            </p:nvSpPr>
            <p:spPr bwMode="auto">
              <a:xfrm>
                <a:off x="6777038" y="3892550"/>
                <a:ext cx="441325" cy="561975"/>
              </a:xfrm>
              <a:custGeom>
                <a:avLst/>
                <a:gdLst>
                  <a:gd name="T0" fmla="*/ 250 w 689"/>
                  <a:gd name="T1" fmla="*/ 469 h 876"/>
                  <a:gd name="T2" fmla="*/ 250 w 689"/>
                  <a:gd name="T3" fmla="*/ 469 h 876"/>
                  <a:gd name="T4" fmla="*/ 344 w 689"/>
                  <a:gd name="T5" fmla="*/ 719 h 876"/>
                  <a:gd name="T6" fmla="*/ 438 w 689"/>
                  <a:gd name="T7" fmla="*/ 562 h 876"/>
                  <a:gd name="T8" fmla="*/ 688 w 689"/>
                  <a:gd name="T9" fmla="*/ 562 h 876"/>
                  <a:gd name="T10" fmla="*/ 594 w 689"/>
                  <a:gd name="T11" fmla="*/ 781 h 876"/>
                  <a:gd name="T12" fmla="*/ 344 w 689"/>
                  <a:gd name="T13" fmla="*/ 875 h 876"/>
                  <a:gd name="T14" fmla="*/ 0 w 689"/>
                  <a:gd name="T15" fmla="*/ 438 h 876"/>
                  <a:gd name="T16" fmla="*/ 344 w 689"/>
                  <a:gd name="T17" fmla="*/ 0 h 876"/>
                  <a:gd name="T18" fmla="*/ 688 w 689"/>
                  <a:gd name="T19" fmla="*/ 469 h 876"/>
                  <a:gd name="T20" fmla="*/ 250 w 689"/>
                  <a:gd name="T21" fmla="*/ 469 h 876"/>
                  <a:gd name="T22" fmla="*/ 438 w 689"/>
                  <a:gd name="T23" fmla="*/ 344 h 876"/>
                  <a:gd name="T24" fmla="*/ 438 w 689"/>
                  <a:gd name="T25" fmla="*/ 344 h 876"/>
                  <a:gd name="T26" fmla="*/ 344 w 689"/>
                  <a:gd name="T27" fmla="*/ 156 h 876"/>
                  <a:gd name="T28" fmla="*/ 250 w 689"/>
                  <a:gd name="T29" fmla="*/ 344 h 876"/>
                  <a:gd name="T30" fmla="*/ 438 w 689"/>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876">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6" name="Freeform 12"/>
              <p:cNvSpPr>
                <a:spLocks noChangeArrowheads="1"/>
              </p:cNvSpPr>
              <p:nvPr/>
            </p:nvSpPr>
            <p:spPr bwMode="auto">
              <a:xfrm>
                <a:off x="7256463" y="3892550"/>
                <a:ext cx="282575" cy="542925"/>
              </a:xfrm>
              <a:custGeom>
                <a:avLst/>
                <a:gdLst>
                  <a:gd name="T0" fmla="*/ 219 w 439"/>
                  <a:gd name="T1" fmla="*/ 31 h 845"/>
                  <a:gd name="T2" fmla="*/ 219 w 439"/>
                  <a:gd name="T3" fmla="*/ 31 h 845"/>
                  <a:gd name="T4" fmla="*/ 219 w 439"/>
                  <a:gd name="T5" fmla="*/ 125 h 845"/>
                  <a:gd name="T6" fmla="*/ 219 w 439"/>
                  <a:gd name="T7" fmla="*/ 125 h 845"/>
                  <a:gd name="T8" fmla="*/ 438 w 439"/>
                  <a:gd name="T9" fmla="*/ 0 h 845"/>
                  <a:gd name="T10" fmla="*/ 438 w 439"/>
                  <a:gd name="T11" fmla="*/ 219 h 845"/>
                  <a:gd name="T12" fmla="*/ 219 w 439"/>
                  <a:gd name="T13" fmla="*/ 406 h 845"/>
                  <a:gd name="T14" fmla="*/ 219 w 439"/>
                  <a:gd name="T15" fmla="*/ 844 h 845"/>
                  <a:gd name="T16" fmla="*/ 0 w 439"/>
                  <a:gd name="T17" fmla="*/ 844 h 845"/>
                  <a:gd name="T18" fmla="*/ 0 w 439"/>
                  <a:gd name="T19" fmla="*/ 31 h 845"/>
                  <a:gd name="T20" fmla="*/ 219 w 439"/>
                  <a:gd name="T21" fmla="*/ 3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845">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7" name="Freeform 45"/>
              <p:cNvSpPr>
                <a:spLocks noChangeArrowheads="1"/>
              </p:cNvSpPr>
              <p:nvPr/>
            </p:nvSpPr>
            <p:spPr bwMode="auto">
              <a:xfrm>
                <a:off x="4757738" y="2390775"/>
                <a:ext cx="681037" cy="739775"/>
              </a:xfrm>
              <a:custGeom>
                <a:avLst/>
                <a:gdLst>
                  <a:gd name="T0" fmla="*/ 1061 w 1062"/>
                  <a:gd name="T1" fmla="*/ 1156 h 1157"/>
                  <a:gd name="T2" fmla="*/ 0 w 1062"/>
                  <a:gd name="T3" fmla="*/ 1156 h 1157"/>
                  <a:gd name="T4" fmla="*/ 0 w 1062"/>
                  <a:gd name="T5" fmla="*/ 0 h 1157"/>
                  <a:gd name="T6" fmla="*/ 1061 w 1062"/>
                  <a:gd name="T7" fmla="*/ 0 h 1157"/>
                  <a:gd name="T8" fmla="*/ 1061 w 1062"/>
                  <a:gd name="T9" fmla="*/ 1156 h 1157"/>
                </a:gdLst>
                <a:ahLst/>
                <a:cxnLst>
                  <a:cxn ang="0">
                    <a:pos x="T0" y="T1"/>
                  </a:cxn>
                  <a:cxn ang="0">
                    <a:pos x="T2" y="T3"/>
                  </a:cxn>
                  <a:cxn ang="0">
                    <a:pos x="T4" y="T5"/>
                  </a:cxn>
                  <a:cxn ang="0">
                    <a:pos x="T6" y="T7"/>
                  </a:cxn>
                  <a:cxn ang="0">
                    <a:pos x="T8" y="T9"/>
                  </a:cxn>
                </a:cxnLst>
                <a:rect l="0" t="0" r="r" b="b"/>
                <a:pathLst>
                  <a:path w="1062" h="1157">
                    <a:moveTo>
                      <a:pt x="1061" y="1156"/>
                    </a:moveTo>
                    <a:lnTo>
                      <a:pt x="0" y="1156"/>
                    </a:lnTo>
                    <a:lnTo>
                      <a:pt x="0" y="0"/>
                    </a:lnTo>
                    <a:lnTo>
                      <a:pt x="1061" y="0"/>
                    </a:lnTo>
                    <a:lnTo>
                      <a:pt x="1061" y="1156"/>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8" name="Freeform 46"/>
              <p:cNvSpPr>
                <a:spLocks noChangeArrowheads="1"/>
              </p:cNvSpPr>
              <p:nvPr/>
            </p:nvSpPr>
            <p:spPr bwMode="auto">
              <a:xfrm>
                <a:off x="4214813" y="1952625"/>
                <a:ext cx="620712" cy="180975"/>
              </a:xfrm>
              <a:custGeom>
                <a:avLst/>
                <a:gdLst>
                  <a:gd name="T0" fmla="*/ 969 w 970"/>
                  <a:gd name="T1" fmla="*/ 219 h 282"/>
                  <a:gd name="T2" fmla="*/ 969 w 970"/>
                  <a:gd name="T3" fmla="*/ 219 h 282"/>
                  <a:gd name="T4" fmla="*/ 969 w 970"/>
                  <a:gd name="T5" fmla="*/ 62 h 282"/>
                  <a:gd name="T6" fmla="*/ 906 w 970"/>
                  <a:gd name="T7" fmla="*/ 0 h 282"/>
                  <a:gd name="T8" fmla="*/ 63 w 970"/>
                  <a:gd name="T9" fmla="*/ 0 h 282"/>
                  <a:gd name="T10" fmla="*/ 0 w 970"/>
                  <a:gd name="T11" fmla="*/ 62 h 282"/>
                  <a:gd name="T12" fmla="*/ 0 w 970"/>
                  <a:gd name="T13" fmla="*/ 281 h 282"/>
                  <a:gd name="T14" fmla="*/ 156 w 970"/>
                  <a:gd name="T15" fmla="*/ 219 h 282"/>
                  <a:gd name="T16" fmla="*/ 969 w 970"/>
                  <a:gd name="T17" fmla="*/ 21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0" h="282">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59" name="Freeform 47"/>
              <p:cNvSpPr>
                <a:spLocks noChangeArrowheads="1"/>
              </p:cNvSpPr>
              <p:nvPr/>
            </p:nvSpPr>
            <p:spPr bwMode="auto">
              <a:xfrm>
                <a:off x="4456113" y="1292225"/>
                <a:ext cx="1239837" cy="801688"/>
              </a:xfrm>
              <a:custGeom>
                <a:avLst/>
                <a:gdLst>
                  <a:gd name="T0" fmla="*/ 1937 w 1938"/>
                  <a:gd name="T1" fmla="*/ 1251 h 1252"/>
                  <a:gd name="T2" fmla="*/ 1937 w 1938"/>
                  <a:gd name="T3" fmla="*/ 1251 h 1252"/>
                  <a:gd name="T4" fmla="*/ 1562 w 1938"/>
                  <a:gd name="T5" fmla="*/ 1251 h 1252"/>
                  <a:gd name="T6" fmla="*/ 1562 w 1938"/>
                  <a:gd name="T7" fmla="*/ 782 h 1252"/>
                  <a:gd name="T8" fmla="*/ 1124 w 1938"/>
                  <a:gd name="T9" fmla="*/ 376 h 1252"/>
                  <a:gd name="T10" fmla="*/ 813 w 1938"/>
                  <a:gd name="T11" fmla="*/ 376 h 1252"/>
                  <a:gd name="T12" fmla="*/ 406 w 1938"/>
                  <a:gd name="T13" fmla="*/ 782 h 1252"/>
                  <a:gd name="T14" fmla="*/ 406 w 1938"/>
                  <a:gd name="T15" fmla="*/ 969 h 1252"/>
                  <a:gd name="T16" fmla="*/ 0 w 1938"/>
                  <a:gd name="T17" fmla="*/ 969 h 1252"/>
                  <a:gd name="T18" fmla="*/ 0 w 1938"/>
                  <a:gd name="T19" fmla="*/ 782 h 1252"/>
                  <a:gd name="T20" fmla="*/ 813 w 1938"/>
                  <a:gd name="T21" fmla="*/ 0 h 1252"/>
                  <a:gd name="T22" fmla="*/ 1124 w 1938"/>
                  <a:gd name="T23" fmla="*/ 0 h 1252"/>
                  <a:gd name="T24" fmla="*/ 1937 w 1938"/>
                  <a:gd name="T25" fmla="*/ 782 h 1252"/>
                  <a:gd name="T26" fmla="*/ 1937 w 1938"/>
                  <a:gd name="T27" fmla="*/ 1251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8" h="1252">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60" name="Freeform 48"/>
              <p:cNvSpPr>
                <a:spLocks noChangeArrowheads="1"/>
              </p:cNvSpPr>
              <p:nvPr/>
            </p:nvSpPr>
            <p:spPr bwMode="auto">
              <a:xfrm>
                <a:off x="4214813" y="2149475"/>
                <a:ext cx="1700212" cy="1220788"/>
              </a:xfrm>
              <a:custGeom>
                <a:avLst/>
                <a:gdLst>
                  <a:gd name="T0" fmla="*/ 2499 w 2656"/>
                  <a:gd name="T1" fmla="*/ 0 h 1907"/>
                  <a:gd name="T2" fmla="*/ 2499 w 2656"/>
                  <a:gd name="T3" fmla="*/ 0 h 1907"/>
                  <a:gd name="T4" fmla="*/ 156 w 2656"/>
                  <a:gd name="T5" fmla="*/ 0 h 1907"/>
                  <a:gd name="T6" fmla="*/ 0 w 2656"/>
                  <a:gd name="T7" fmla="*/ 157 h 1907"/>
                  <a:gd name="T8" fmla="*/ 0 w 2656"/>
                  <a:gd name="T9" fmla="*/ 1749 h 1907"/>
                  <a:gd name="T10" fmla="*/ 156 w 2656"/>
                  <a:gd name="T11" fmla="*/ 1906 h 1907"/>
                  <a:gd name="T12" fmla="*/ 2499 w 2656"/>
                  <a:gd name="T13" fmla="*/ 1906 h 1907"/>
                  <a:gd name="T14" fmla="*/ 2655 w 2656"/>
                  <a:gd name="T15" fmla="*/ 1749 h 1907"/>
                  <a:gd name="T16" fmla="*/ 2655 w 2656"/>
                  <a:gd name="T17" fmla="*/ 157 h 1907"/>
                  <a:gd name="T18" fmla="*/ 2499 w 2656"/>
                  <a:gd name="T19" fmla="*/ 0 h 1907"/>
                  <a:gd name="T20" fmla="*/ 1437 w 2656"/>
                  <a:gd name="T21" fmla="*/ 969 h 1907"/>
                  <a:gd name="T22" fmla="*/ 1437 w 2656"/>
                  <a:gd name="T23" fmla="*/ 969 h 1907"/>
                  <a:gd name="T24" fmla="*/ 1437 w 2656"/>
                  <a:gd name="T25" fmla="*/ 1344 h 1907"/>
                  <a:gd name="T26" fmla="*/ 1281 w 2656"/>
                  <a:gd name="T27" fmla="*/ 1344 h 1907"/>
                  <a:gd name="T28" fmla="*/ 1281 w 2656"/>
                  <a:gd name="T29" fmla="*/ 969 h 1907"/>
                  <a:gd name="T30" fmla="*/ 1125 w 2656"/>
                  <a:gd name="T31" fmla="*/ 782 h 1907"/>
                  <a:gd name="T32" fmla="*/ 1344 w 2656"/>
                  <a:gd name="T33" fmla="*/ 563 h 1907"/>
                  <a:gd name="T34" fmla="*/ 1593 w 2656"/>
                  <a:gd name="T35" fmla="*/ 782 h 1907"/>
                  <a:gd name="T36" fmla="*/ 1437 w 2656"/>
                  <a:gd name="T37" fmla="*/ 969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6" h="1907">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grpSp>
    </p:spTree>
    <p:extLst>
      <p:ext uri="{BB962C8B-B14F-4D97-AF65-F5344CB8AC3E}">
        <p14:creationId xmlns:p14="http://schemas.microsoft.com/office/powerpoint/2010/main" val="2815600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115194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a:p>
        </p:txBody>
      </p:sp>
    </p:spTree>
    <p:extLst>
      <p:ext uri="{BB962C8B-B14F-4D97-AF65-F5344CB8AC3E}">
        <p14:creationId xmlns:p14="http://schemas.microsoft.com/office/powerpoint/2010/main" val="4150899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atin typeface="Franklin Gothic Book" panose="020B0503020102020204" pitchFamily="34" charset="0"/>
              </a:defRPr>
            </a:lvl1p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285239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87865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2598257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9" name="Slide Number Placeholder 8"/>
          <p:cNvSpPr>
            <a:spLocks noGrp="1"/>
          </p:cNvSpPr>
          <p:nvPr>
            <p:ph type="sldNum" sz="quarter" idx="12"/>
          </p:nvPr>
        </p:nvSpPr>
        <p:spPr/>
        <p:txBody>
          <a:bodyPr/>
          <a:lstStyle/>
          <a:p>
            <a:fld id="{B996A9E8-C934-7647-B79C-6F431D92E0EB}" type="slidenum">
              <a:rPr lang="en-US" smtClean="0"/>
              <a:t>‹#›</a:t>
            </a:fld>
            <a:endParaRPr lang="en-US"/>
          </a:p>
        </p:txBody>
      </p:sp>
      <p:grpSp>
        <p:nvGrpSpPr>
          <p:cNvPr id="27" name="Group 26"/>
          <p:cNvGrpSpPr/>
          <p:nvPr userDrawn="1"/>
        </p:nvGrpSpPr>
        <p:grpSpPr>
          <a:xfrm>
            <a:off x="8333464" y="198440"/>
            <a:ext cx="3363384" cy="774753"/>
            <a:chOff x="2217738" y="3189288"/>
            <a:chExt cx="5816600" cy="1339850"/>
          </a:xfrm>
        </p:grpSpPr>
        <p:sp>
          <p:nvSpPr>
            <p:cNvPr id="28"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1"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2"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3"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889383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a:t>
            </a:fld>
            <a:endParaRPr lang="en-US"/>
          </a:p>
        </p:txBody>
      </p:sp>
      <p:grpSp>
        <p:nvGrpSpPr>
          <p:cNvPr id="23" name="Group 22"/>
          <p:cNvGrpSpPr/>
          <p:nvPr userDrawn="1"/>
        </p:nvGrpSpPr>
        <p:grpSpPr>
          <a:xfrm>
            <a:off x="8333464" y="198440"/>
            <a:ext cx="3363384" cy="774753"/>
            <a:chOff x="2217738" y="3189288"/>
            <a:chExt cx="5816600" cy="1339850"/>
          </a:xfrm>
        </p:grpSpPr>
        <p:sp>
          <p:nvSpPr>
            <p:cNvPr id="24"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5"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6"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1061012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4" name="Slide Number Placeholder 3"/>
          <p:cNvSpPr>
            <a:spLocks noGrp="1"/>
          </p:cNvSpPr>
          <p:nvPr>
            <p:ph type="sldNum" sz="quarter" idx="12"/>
          </p:nvPr>
        </p:nvSpPr>
        <p:spPr/>
        <p:txBody>
          <a:bodyPr/>
          <a:lstStyle/>
          <a:p>
            <a:fld id="{B996A9E8-C934-7647-B79C-6F431D92E0EB}" type="slidenum">
              <a:rPr lang="en-US" smtClean="0"/>
              <a:t>‹#›</a:t>
            </a:fld>
            <a:endParaRPr lang="en-US"/>
          </a:p>
        </p:txBody>
      </p:sp>
      <p:grpSp>
        <p:nvGrpSpPr>
          <p:cNvPr id="22" name="Group 21"/>
          <p:cNvGrpSpPr/>
          <p:nvPr userDrawn="1"/>
        </p:nvGrpSpPr>
        <p:grpSpPr>
          <a:xfrm>
            <a:off x="8333464" y="198440"/>
            <a:ext cx="3363384" cy="774753"/>
            <a:chOff x="2217738" y="3189288"/>
            <a:chExt cx="5816600" cy="1339850"/>
          </a:xfrm>
        </p:grpSpPr>
        <p:sp>
          <p:nvSpPr>
            <p:cNvPr id="23"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4"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5"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6"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263707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1435103"/>
            <a:ext cx="6815667" cy="469106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646463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1032933"/>
            <a:ext cx="7315200" cy="369464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a:t>
            </a:r>
            <a:r>
              <a:rPr lang="en-US" dirty="0" err="1"/>
              <a:t>YellowFolder</a:t>
            </a:r>
            <a:r>
              <a:rPr lang="en-US" dirty="0"/>
              <a:t>,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a:p>
          </p:txBody>
        </p:sp>
      </p:grpSp>
    </p:spTree>
    <p:extLst>
      <p:ext uri="{BB962C8B-B14F-4D97-AF65-F5344CB8AC3E}">
        <p14:creationId xmlns:p14="http://schemas.microsoft.com/office/powerpoint/2010/main" val="1656464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6126164"/>
            <a:ext cx="12192000" cy="731837"/>
          </a:xfrm>
          <a:prstGeom prst="rect">
            <a:avLst/>
          </a:prstGeom>
          <a:solidFill>
            <a:srgbClr val="4140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8" name="Picture 7" descr="clouds.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452"/>
            <a:ext cx="12192000" cy="2794000"/>
          </a:xfrm>
          <a:prstGeom prst="rect">
            <a:avLst/>
          </a:prstGeom>
        </p:spPr>
      </p:pic>
      <p:sp>
        <p:nvSpPr>
          <p:cNvPr id="2" name="Title Placeholder 1"/>
          <p:cNvSpPr>
            <a:spLocks noGrp="1"/>
          </p:cNvSpPr>
          <p:nvPr>
            <p:ph type="title"/>
          </p:nvPr>
        </p:nvSpPr>
        <p:spPr>
          <a:xfrm>
            <a:off x="609601" y="274639"/>
            <a:ext cx="7703127" cy="69518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47978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YellowFolder, LLC, All Rights Reserved.</a:t>
            </a:r>
            <a:endParaRPr lang="en-US" dirty="0"/>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333">
                <a:solidFill>
                  <a:schemeClr val="tx1">
                    <a:tint val="75000"/>
                  </a:schemeClr>
                </a:solidFill>
              </a:defRPr>
            </a:lvl1pPr>
          </a:lstStyle>
          <a:p>
            <a:fld id="{B996A9E8-C934-7647-B79C-6F431D92E0EB}" type="slidenum">
              <a:rPr lang="en-US" smtClean="0"/>
              <a:pPr/>
              <a:t>‹#›</a:t>
            </a:fld>
            <a:endParaRPr lang="en-US" dirty="0"/>
          </a:p>
        </p:txBody>
      </p:sp>
      <p:sp>
        <p:nvSpPr>
          <p:cNvPr id="10" name="Rectangle 9"/>
          <p:cNvSpPr/>
          <p:nvPr userDrawn="1"/>
        </p:nvSpPr>
        <p:spPr>
          <a:xfrm>
            <a:off x="0" y="6079984"/>
            <a:ext cx="12192000" cy="46181"/>
          </a:xfrm>
          <a:prstGeom prst="rect">
            <a:avLst/>
          </a:prstGeom>
          <a:solidFill>
            <a:srgbClr val="FFC62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15433370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09585" rtl="0" eaLnBrk="1" latinLnBrk="0" hangingPunct="1">
        <a:spcBef>
          <a:spcPct val="0"/>
        </a:spcBef>
        <a:buNone/>
        <a:defRPr sz="3733" b="1"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32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4.xml"/><Relationship Id="rId7" Type="http://schemas.openxmlformats.org/officeDocument/2006/relationships/slide" Target="slide1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slide" Target="slide13.xml"/><Relationship Id="rId4" Type="http://schemas.openxmlformats.org/officeDocument/2006/relationships/image" Target="../media/image3.jpg"/><Relationship Id="rId9"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awatts@yellowfolder.com" TargetMode="Externa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5.xml"/><Relationship Id="rId7" Type="http://schemas.openxmlformats.org/officeDocument/2006/relationships/slide" Target="slide1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2.xml"/><Relationship Id="rId4" Type="http://schemas.openxmlformats.org/officeDocument/2006/relationships/slide" Target="slide6.xml"/><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748586"/>
            <a:ext cx="10363200" cy="1697175"/>
          </a:xfrm>
        </p:spPr>
        <p:txBody>
          <a:bodyPr>
            <a:normAutofit/>
          </a:bodyPr>
          <a:lstStyle/>
          <a:p>
            <a:r>
              <a:rPr lang="en-US" sz="4000" dirty="0">
                <a:latin typeface="Franklin Gothic Book" panose="020B0503020102020204" pitchFamily="34" charset="0"/>
              </a:rPr>
              <a:t>Audit Preparation and Evaluation Course</a:t>
            </a:r>
          </a:p>
        </p:txBody>
      </p:sp>
      <p:sp>
        <p:nvSpPr>
          <p:cNvPr id="4" name="Footer Placeholder 3"/>
          <p:cNvSpPr>
            <a:spLocks noGrp="1"/>
          </p:cNvSpPr>
          <p:nvPr>
            <p:ph type="ftr" sz="quarter" idx="11"/>
          </p:nvPr>
        </p:nvSpPr>
        <p:spPr/>
        <p:txBody>
          <a:bodyPr/>
          <a:lstStyle/>
          <a:p>
            <a:pPr defTabSz="609585"/>
            <a:r>
              <a:rPr lang="en-US">
                <a:solidFill>
                  <a:prstClr val="black">
                    <a:tint val="75000"/>
                  </a:prstClr>
                </a:solidFill>
                <a:latin typeface="Calibri"/>
              </a:rPr>
              <a:t>© YellowFolder, LLC, All Rights Reserved.</a:t>
            </a:r>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a:t>
            </a:fld>
            <a:endParaRPr lang="en-US">
              <a:solidFill>
                <a:prstClr val="black">
                  <a:tint val="75000"/>
                </a:prstClr>
              </a:solidFill>
              <a:latin typeface="Calibri"/>
            </a:endParaRPr>
          </a:p>
        </p:txBody>
      </p:sp>
    </p:spTree>
    <p:extLst>
      <p:ext uri="{BB962C8B-B14F-4D97-AF65-F5344CB8AC3E}">
        <p14:creationId xmlns:p14="http://schemas.microsoft.com/office/powerpoint/2010/main" val="3872445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7EE916-9700-4BA0-A426-BCA07455E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4590420"/>
            <a:ext cx="1124775" cy="1009333"/>
          </a:xfrm>
          <a:prstGeom prst="rect">
            <a:avLst/>
          </a:prstGeom>
        </p:spPr>
      </p:pic>
      <p:sp>
        <p:nvSpPr>
          <p:cNvPr id="2" name="Title 1"/>
          <p:cNvSpPr>
            <a:spLocks noGrp="1"/>
          </p:cNvSpPr>
          <p:nvPr>
            <p:ph type="title"/>
          </p:nvPr>
        </p:nvSpPr>
        <p:spPr>
          <a:xfrm>
            <a:off x="1655429" y="295402"/>
            <a:ext cx="7703127" cy="695180"/>
          </a:xfrm>
        </p:spPr>
        <p:txBody>
          <a:bodyPr>
            <a:normAutofit/>
          </a:bodyPr>
          <a:lstStyle/>
          <a:p>
            <a:r>
              <a:rPr lang="en-US" sz="2800" b="1" dirty="0"/>
              <a:t>Step #2: Bookmark and Share Privately</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10</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16" name="Group 15">
            <a:extLst>
              <a:ext uri="{FF2B5EF4-FFF2-40B4-BE49-F238E27FC236}">
                <a16:creationId xmlns:a16="http://schemas.microsoft.com/office/drawing/2014/main" id="{60B1035E-8B90-44E4-AF97-2C2394B3492E}"/>
              </a:ext>
            </a:extLst>
          </p:cNvPr>
          <p:cNvGrpSpPr/>
          <p:nvPr/>
        </p:nvGrpSpPr>
        <p:grpSpPr>
          <a:xfrm>
            <a:off x="2284124" y="1576865"/>
            <a:ext cx="5522402" cy="1971550"/>
            <a:chOff x="1478412" y="1833801"/>
            <a:chExt cx="2523745" cy="3970650"/>
          </a:xfrm>
        </p:grpSpPr>
        <p:sp>
          <p:nvSpPr>
            <p:cNvPr id="13" name="Rectangle: Rounded Corners 12">
              <a:extLst>
                <a:ext uri="{FF2B5EF4-FFF2-40B4-BE49-F238E27FC236}">
                  <a16:creationId xmlns:a16="http://schemas.microsoft.com/office/drawing/2014/main" id="{3F3B8028-1422-48CE-93BC-13C53F348EE1}"/>
                </a:ext>
              </a:extLst>
            </p:cNvPr>
            <p:cNvSpPr/>
            <p:nvPr/>
          </p:nvSpPr>
          <p:spPr>
            <a:xfrm>
              <a:off x="1478412" y="2093841"/>
              <a:ext cx="2523745" cy="3710610"/>
            </a:xfrm>
            <a:prstGeom prst="roundRect">
              <a:avLst/>
            </a:prstGeom>
            <a:solidFill>
              <a:schemeClr val="accent4">
                <a:lumMod val="20000"/>
                <a:lumOff val="8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Provides complete control over who the auditor has access to without requiring you to sit with them the entire time</a:t>
              </a:r>
            </a:p>
            <a:p>
              <a:pPr marL="285750" indent="-285750">
                <a:buFont typeface="Arial" panose="020B0604020202020204" pitchFamily="34" charset="0"/>
                <a:buChar char="•"/>
              </a:pPr>
              <a:r>
                <a:rPr lang="en-US" sz="1400" dirty="0">
                  <a:solidFill>
                    <a:schemeClr val="tx1">
                      <a:lumMod val="85000"/>
                      <a:lumOff val="15000"/>
                    </a:schemeClr>
                  </a:solidFill>
                </a:rPr>
                <a:t>Keeps all files behind </a:t>
              </a:r>
              <a:r>
                <a:rPr lang="en-US" sz="1400" dirty="0" err="1">
                  <a:solidFill>
                    <a:schemeClr val="tx1">
                      <a:lumMod val="85000"/>
                      <a:lumOff val="15000"/>
                    </a:schemeClr>
                  </a:solidFill>
                </a:rPr>
                <a:t>YellowFolder’s</a:t>
              </a:r>
              <a:r>
                <a:rPr lang="en-US" sz="1400" dirty="0">
                  <a:solidFill>
                    <a:schemeClr val="tx1">
                      <a:lumMod val="85000"/>
                      <a:lumOff val="15000"/>
                    </a:schemeClr>
                  </a:solidFill>
                </a:rPr>
                <a:t> firewall</a:t>
              </a:r>
            </a:p>
            <a:p>
              <a:pPr marL="285750" indent="-285750">
                <a:buFont typeface="Arial" panose="020B0604020202020204" pitchFamily="34" charset="0"/>
                <a:buChar char="•"/>
              </a:pPr>
              <a:r>
                <a:rPr lang="en-US" sz="1400" dirty="0">
                  <a:solidFill>
                    <a:schemeClr val="tx1">
                      <a:lumMod val="85000"/>
                      <a:lumOff val="15000"/>
                    </a:schemeClr>
                  </a:solidFill>
                </a:rPr>
                <a:t>Does not require the creation of a new Access Role, campus, or csv</a:t>
              </a:r>
            </a:p>
          </p:txBody>
        </p:sp>
        <p:sp>
          <p:nvSpPr>
            <p:cNvPr id="15" name="Rectangle: Top Corners Rounded 14">
              <a:extLst>
                <a:ext uri="{FF2B5EF4-FFF2-40B4-BE49-F238E27FC236}">
                  <a16:creationId xmlns:a16="http://schemas.microsoft.com/office/drawing/2014/main" id="{0DCA17C3-ABE9-46BA-924C-894C69E5D07E}"/>
                </a:ext>
              </a:extLst>
            </p:cNvPr>
            <p:cNvSpPr/>
            <p:nvPr/>
          </p:nvSpPr>
          <p:spPr>
            <a:xfrm>
              <a:off x="1478412" y="1833801"/>
              <a:ext cx="2523745" cy="1029622"/>
            </a:xfrm>
            <a:prstGeom prst="round2SameRect">
              <a:avLst/>
            </a:prstGeom>
            <a:solidFill>
              <a:schemeClr val="accent4">
                <a:lumMod val="60000"/>
                <a:lumOff val="40000"/>
              </a:schemeClr>
            </a:solidFill>
            <a:ln w="15875">
              <a:solidFill>
                <a:schemeClr val="accent4">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a:t>
              </a:r>
            </a:p>
          </p:txBody>
        </p:sp>
      </p:grpSp>
      <p:grpSp>
        <p:nvGrpSpPr>
          <p:cNvPr id="25" name="Group 24">
            <a:extLst>
              <a:ext uri="{FF2B5EF4-FFF2-40B4-BE49-F238E27FC236}">
                <a16:creationId xmlns:a16="http://schemas.microsoft.com/office/drawing/2014/main" id="{13AEC0C1-1B33-4E21-A98A-937E698E59E1}"/>
              </a:ext>
            </a:extLst>
          </p:cNvPr>
          <p:cNvGrpSpPr/>
          <p:nvPr/>
        </p:nvGrpSpPr>
        <p:grpSpPr>
          <a:xfrm>
            <a:off x="8284191" y="1563217"/>
            <a:ext cx="3425587" cy="4293948"/>
            <a:chOff x="5029994" y="1833801"/>
            <a:chExt cx="2523745" cy="3970650"/>
          </a:xfrm>
          <a:solidFill>
            <a:schemeClr val="accent2">
              <a:lumMod val="20000"/>
              <a:lumOff val="80000"/>
            </a:schemeClr>
          </a:solidFill>
        </p:grpSpPr>
        <p:sp>
          <p:nvSpPr>
            <p:cNvPr id="21" name="Rectangle: Rounded Corners 20">
              <a:extLst>
                <a:ext uri="{FF2B5EF4-FFF2-40B4-BE49-F238E27FC236}">
                  <a16:creationId xmlns:a16="http://schemas.microsoft.com/office/drawing/2014/main" id="{D87B12C5-B214-4E4D-A67A-69E66934EA95}"/>
                </a:ext>
              </a:extLst>
            </p:cNvPr>
            <p:cNvSpPr/>
            <p:nvPr/>
          </p:nvSpPr>
          <p:spPr>
            <a:xfrm>
              <a:off x="5029994" y="2093842"/>
              <a:ext cx="2523745" cy="3710609"/>
            </a:xfrm>
            <a:prstGeom prst="roundRect">
              <a:avLst/>
            </a:prstGeom>
            <a:solidFill>
              <a:schemeClr val="accent4">
                <a:lumMod val="20000"/>
                <a:lumOff val="8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You will need to request a username and password for the auditor at least a week before they arrive</a:t>
              </a:r>
            </a:p>
            <a:p>
              <a:pPr marL="285750" indent="-285750">
                <a:buFont typeface="Arial" panose="020B0604020202020204" pitchFamily="34" charset="0"/>
                <a:buChar char="•"/>
              </a:pPr>
              <a:r>
                <a:rPr lang="en-US" sz="1400" dirty="0">
                  <a:solidFill>
                    <a:schemeClr val="tx1">
                      <a:lumMod val="85000"/>
                      <a:lumOff val="15000"/>
                    </a:schemeClr>
                  </a:solidFill>
                </a:rPr>
                <a:t>Login at least once before the auditor arrives to ensure that the access has been setup correctly.</a:t>
              </a:r>
            </a:p>
            <a:p>
              <a:pPr marL="285750" indent="-285750">
                <a:buFont typeface="Arial" panose="020B0604020202020204" pitchFamily="34" charset="0"/>
                <a:buChar char="•"/>
              </a:pPr>
              <a:r>
                <a:rPr lang="en-US" sz="1400" dirty="0">
                  <a:solidFill>
                    <a:schemeClr val="tx1">
                      <a:lumMod val="85000"/>
                      <a:lumOff val="15000"/>
                    </a:schemeClr>
                  </a:solidFill>
                </a:rPr>
                <a:t>Bookmark all files that need to be shared to make the sharing process easier</a:t>
              </a:r>
            </a:p>
            <a:p>
              <a:pPr marL="285750" indent="-285750">
                <a:buFont typeface="Arial" panose="020B0604020202020204" pitchFamily="34" charset="0"/>
                <a:buChar char="•"/>
              </a:pPr>
              <a:r>
                <a:rPr lang="en-US" sz="1400" dirty="0">
                  <a:solidFill>
                    <a:schemeClr val="tx1">
                      <a:lumMod val="85000"/>
                      <a:lumOff val="15000"/>
                    </a:schemeClr>
                  </a:solidFill>
                </a:rPr>
                <a:t>Share files with new account that was created for Auditor</a:t>
              </a:r>
            </a:p>
            <a:p>
              <a:pPr marL="285750" indent="-285750">
                <a:buFont typeface="Arial" panose="020B0604020202020204" pitchFamily="34" charset="0"/>
                <a:buChar char="•"/>
              </a:pPr>
              <a:r>
                <a:rPr lang="en-US" sz="1400" dirty="0">
                  <a:solidFill>
                    <a:schemeClr val="tx1">
                      <a:lumMod val="85000"/>
                      <a:lumOff val="15000"/>
                    </a:schemeClr>
                  </a:solidFill>
                </a:rPr>
                <a:t>Login to new account for Auditor to confirm receipt of files</a:t>
              </a:r>
            </a:p>
          </p:txBody>
        </p:sp>
        <p:sp>
          <p:nvSpPr>
            <p:cNvPr id="22" name="Rectangle: Top Corners Rounded 21">
              <a:extLst>
                <a:ext uri="{FF2B5EF4-FFF2-40B4-BE49-F238E27FC236}">
                  <a16:creationId xmlns:a16="http://schemas.microsoft.com/office/drawing/2014/main" id="{BFE46409-BAA2-4CFF-A34F-64565C324BCB}"/>
                </a:ext>
              </a:extLst>
            </p:cNvPr>
            <p:cNvSpPr/>
            <p:nvPr/>
          </p:nvSpPr>
          <p:spPr>
            <a:xfrm>
              <a:off x="5029994" y="1833801"/>
              <a:ext cx="2523745" cy="737775"/>
            </a:xfrm>
            <a:prstGeom prst="round2SameRect">
              <a:avLst/>
            </a:prstGeom>
            <a:solidFill>
              <a:schemeClr val="accent4">
                <a:lumMod val="60000"/>
                <a:lumOff val="40000"/>
              </a:schemeClr>
            </a:solidFill>
            <a:ln w="15875">
              <a:solidFill>
                <a:schemeClr val="accent4">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How</a:t>
              </a:r>
            </a:p>
          </p:txBody>
        </p:sp>
      </p:grpSp>
      <p:grpSp>
        <p:nvGrpSpPr>
          <p:cNvPr id="14" name="Group 13">
            <a:extLst>
              <a:ext uri="{FF2B5EF4-FFF2-40B4-BE49-F238E27FC236}">
                <a16:creationId xmlns:a16="http://schemas.microsoft.com/office/drawing/2014/main" id="{CCB70515-1B67-4C0C-AED7-AD40ECF16903}"/>
              </a:ext>
            </a:extLst>
          </p:cNvPr>
          <p:cNvGrpSpPr/>
          <p:nvPr/>
        </p:nvGrpSpPr>
        <p:grpSpPr>
          <a:xfrm>
            <a:off x="2283629" y="3885615"/>
            <a:ext cx="5511522" cy="1971550"/>
            <a:chOff x="1478412" y="1833801"/>
            <a:chExt cx="2523745" cy="3970650"/>
          </a:xfrm>
          <a:solidFill>
            <a:schemeClr val="accent2">
              <a:lumMod val="20000"/>
              <a:lumOff val="80000"/>
            </a:schemeClr>
          </a:solidFill>
        </p:grpSpPr>
        <p:sp>
          <p:nvSpPr>
            <p:cNvPr id="17" name="Rectangle: Rounded Corners 16">
              <a:extLst>
                <a:ext uri="{FF2B5EF4-FFF2-40B4-BE49-F238E27FC236}">
                  <a16:creationId xmlns:a16="http://schemas.microsoft.com/office/drawing/2014/main" id="{63950E9C-7A1F-4D78-8693-3722FB53AC68}"/>
                </a:ext>
              </a:extLst>
            </p:cNvPr>
            <p:cNvSpPr/>
            <p:nvPr/>
          </p:nvSpPr>
          <p:spPr>
            <a:xfrm>
              <a:off x="1478412" y="2093841"/>
              <a:ext cx="2523745" cy="3710610"/>
            </a:xfrm>
            <a:prstGeom prst="roundRect">
              <a:avLst/>
            </a:prstGeom>
            <a:solidFill>
              <a:schemeClr val="accent4">
                <a:lumMod val="20000"/>
                <a:lumOff val="8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The auditor will require a short introduction to the system in order to be comfortable</a:t>
              </a:r>
            </a:p>
            <a:p>
              <a:pPr marL="285750" indent="-285750">
                <a:buFont typeface="Arial" panose="020B0604020202020204" pitchFamily="34" charset="0"/>
                <a:buChar char="•"/>
              </a:pPr>
              <a:r>
                <a:rPr lang="en-US" sz="1400" dirty="0">
                  <a:solidFill>
                    <a:schemeClr val="tx1">
                      <a:lumMod val="85000"/>
                      <a:lumOff val="15000"/>
                    </a:schemeClr>
                  </a:solidFill>
                </a:rPr>
                <a:t>Requires you to secure a Username and password for your auditor</a:t>
              </a:r>
            </a:p>
          </p:txBody>
        </p:sp>
        <p:sp>
          <p:nvSpPr>
            <p:cNvPr id="18" name="Rectangle: Top Corners Rounded 17">
              <a:extLst>
                <a:ext uri="{FF2B5EF4-FFF2-40B4-BE49-F238E27FC236}">
                  <a16:creationId xmlns:a16="http://schemas.microsoft.com/office/drawing/2014/main" id="{F43728C7-FEB9-4EFB-995B-7002998CBD37}"/>
                </a:ext>
              </a:extLst>
            </p:cNvPr>
            <p:cNvSpPr/>
            <p:nvPr/>
          </p:nvSpPr>
          <p:spPr>
            <a:xfrm>
              <a:off x="1478412" y="1833801"/>
              <a:ext cx="2523745" cy="1029622"/>
            </a:xfrm>
            <a:prstGeom prst="round2SameRect">
              <a:avLst/>
            </a:prstGeom>
            <a:solidFill>
              <a:schemeClr val="accent4">
                <a:lumMod val="60000"/>
                <a:lumOff val="40000"/>
              </a:schemeClr>
            </a:solidFill>
            <a:ln w="15875">
              <a:solidFill>
                <a:schemeClr val="accent4">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 Not?</a:t>
              </a:r>
            </a:p>
          </p:txBody>
        </p:sp>
      </p:grpSp>
      <p:grpSp>
        <p:nvGrpSpPr>
          <p:cNvPr id="27" name="Group 26">
            <a:extLst>
              <a:ext uri="{FF2B5EF4-FFF2-40B4-BE49-F238E27FC236}">
                <a16:creationId xmlns:a16="http://schemas.microsoft.com/office/drawing/2014/main" id="{4573CFEC-FD6E-4DD0-A447-FE2A4EBBE2BD}"/>
              </a:ext>
            </a:extLst>
          </p:cNvPr>
          <p:cNvGrpSpPr/>
          <p:nvPr/>
        </p:nvGrpSpPr>
        <p:grpSpPr>
          <a:xfrm>
            <a:off x="291157" y="1378424"/>
            <a:ext cx="1721799" cy="5479576"/>
            <a:chOff x="1006000" y="1248433"/>
            <a:chExt cx="1481372" cy="4766475"/>
          </a:xfrm>
        </p:grpSpPr>
        <p:grpSp>
          <p:nvGrpSpPr>
            <p:cNvPr id="28" name="Group 27">
              <a:extLst>
                <a:ext uri="{FF2B5EF4-FFF2-40B4-BE49-F238E27FC236}">
                  <a16:creationId xmlns:a16="http://schemas.microsoft.com/office/drawing/2014/main" id="{B7C60BB7-C6D5-4FF5-9152-A5F903D662CC}"/>
                </a:ext>
              </a:extLst>
            </p:cNvPr>
            <p:cNvGrpSpPr/>
            <p:nvPr/>
          </p:nvGrpSpPr>
          <p:grpSpPr>
            <a:xfrm>
              <a:off x="1006000" y="1248433"/>
              <a:ext cx="1481372" cy="3727693"/>
              <a:chOff x="1140224" y="1139376"/>
              <a:chExt cx="1481372" cy="3727693"/>
            </a:xfrm>
          </p:grpSpPr>
          <p:sp>
            <p:nvSpPr>
              <p:cNvPr id="30" name="Rectangle 29">
                <a:extLst>
                  <a:ext uri="{FF2B5EF4-FFF2-40B4-BE49-F238E27FC236}">
                    <a16:creationId xmlns:a16="http://schemas.microsoft.com/office/drawing/2014/main" id="{C42E09EB-951A-4EF3-B544-CA4A1A214FCC}"/>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ctagon 30">
                <a:hlinkClick r:id="rId3" action="ppaction://hlinksldjump"/>
                <a:extLst>
                  <a:ext uri="{FF2B5EF4-FFF2-40B4-BE49-F238E27FC236}">
                    <a16:creationId xmlns:a16="http://schemas.microsoft.com/office/drawing/2014/main" id="{334D863B-ABB9-4390-AAE4-FDFA1D8BDD13}"/>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Step #2 Home</a:t>
                </a:r>
                <a:endParaRPr lang="en-US" sz="1050" dirty="0"/>
              </a:p>
            </p:txBody>
          </p:sp>
        </p:grpSp>
        <p:sp>
          <p:nvSpPr>
            <p:cNvPr id="29" name="Chord 28">
              <a:extLst>
                <a:ext uri="{FF2B5EF4-FFF2-40B4-BE49-F238E27FC236}">
                  <a16:creationId xmlns:a16="http://schemas.microsoft.com/office/drawing/2014/main" id="{35120306-0F4F-4A98-823B-13A594B86B9C}"/>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60143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7EE916-9700-4BA0-A426-BCA07455E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4590420"/>
            <a:ext cx="1124775" cy="1009333"/>
          </a:xfrm>
          <a:prstGeom prst="rect">
            <a:avLst/>
          </a:prstGeom>
        </p:spPr>
      </p:pic>
      <p:sp>
        <p:nvSpPr>
          <p:cNvPr id="2" name="Title 1"/>
          <p:cNvSpPr>
            <a:spLocks noGrp="1"/>
          </p:cNvSpPr>
          <p:nvPr>
            <p:ph type="title"/>
          </p:nvPr>
        </p:nvSpPr>
        <p:spPr>
          <a:xfrm>
            <a:off x="1655429" y="295402"/>
            <a:ext cx="7703127" cy="695180"/>
          </a:xfrm>
        </p:spPr>
        <p:txBody>
          <a:bodyPr>
            <a:normAutofit/>
          </a:bodyPr>
          <a:lstStyle/>
          <a:p>
            <a:r>
              <a:rPr lang="en-US" sz="2800" b="1" dirty="0"/>
              <a:t>Step #2: Bookmark and Share Publicly</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11</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16" name="Group 15">
            <a:extLst>
              <a:ext uri="{FF2B5EF4-FFF2-40B4-BE49-F238E27FC236}">
                <a16:creationId xmlns:a16="http://schemas.microsoft.com/office/drawing/2014/main" id="{60B1035E-8B90-44E4-AF97-2C2394B3492E}"/>
              </a:ext>
            </a:extLst>
          </p:cNvPr>
          <p:cNvGrpSpPr/>
          <p:nvPr/>
        </p:nvGrpSpPr>
        <p:grpSpPr>
          <a:xfrm>
            <a:off x="2284124" y="1576865"/>
            <a:ext cx="5522402" cy="1971550"/>
            <a:chOff x="1478412" y="1833801"/>
            <a:chExt cx="2523745" cy="3970650"/>
          </a:xfrm>
        </p:grpSpPr>
        <p:sp>
          <p:nvSpPr>
            <p:cNvPr id="13" name="Rectangle: Rounded Corners 12">
              <a:extLst>
                <a:ext uri="{FF2B5EF4-FFF2-40B4-BE49-F238E27FC236}">
                  <a16:creationId xmlns:a16="http://schemas.microsoft.com/office/drawing/2014/main" id="{3F3B8028-1422-48CE-93BC-13C53F348EE1}"/>
                </a:ext>
              </a:extLst>
            </p:cNvPr>
            <p:cNvSpPr/>
            <p:nvPr/>
          </p:nvSpPr>
          <p:spPr>
            <a:xfrm>
              <a:off x="1478412" y="2093841"/>
              <a:ext cx="2523745" cy="3710610"/>
            </a:xfrm>
            <a:prstGeom prst="roundRect">
              <a:avLst/>
            </a:prstGeom>
            <a:solidFill>
              <a:schemeClr val="accent6">
                <a:lumMod val="20000"/>
                <a:lumOff val="8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Provides complete control over who the auditor has access to without requiring you to sit with them the entire time</a:t>
              </a:r>
            </a:p>
            <a:p>
              <a:pPr marL="285750" indent="-285750">
                <a:buFont typeface="Arial" panose="020B0604020202020204" pitchFamily="34" charset="0"/>
                <a:buChar char="•"/>
              </a:pPr>
              <a:r>
                <a:rPr lang="en-US" sz="1400" dirty="0">
                  <a:solidFill>
                    <a:schemeClr val="tx1">
                      <a:lumMod val="85000"/>
                      <a:lumOff val="15000"/>
                    </a:schemeClr>
                  </a:solidFill>
                </a:rPr>
                <a:t>Does not require the creation of a new User, Access Role, campus, or csv</a:t>
              </a:r>
            </a:p>
            <a:p>
              <a:endParaRPr lang="en-US" sz="1400" dirty="0">
                <a:solidFill>
                  <a:schemeClr val="tx1">
                    <a:lumMod val="85000"/>
                    <a:lumOff val="15000"/>
                  </a:schemeClr>
                </a:solidFill>
              </a:endParaRPr>
            </a:p>
          </p:txBody>
        </p:sp>
        <p:sp>
          <p:nvSpPr>
            <p:cNvPr id="15" name="Rectangle: Top Corners Rounded 14">
              <a:extLst>
                <a:ext uri="{FF2B5EF4-FFF2-40B4-BE49-F238E27FC236}">
                  <a16:creationId xmlns:a16="http://schemas.microsoft.com/office/drawing/2014/main" id="{0DCA17C3-ABE9-46BA-924C-894C69E5D07E}"/>
                </a:ext>
              </a:extLst>
            </p:cNvPr>
            <p:cNvSpPr/>
            <p:nvPr/>
          </p:nvSpPr>
          <p:spPr>
            <a:xfrm>
              <a:off x="1478412" y="1833801"/>
              <a:ext cx="2523745" cy="1029622"/>
            </a:xfrm>
            <a:prstGeom prst="round2SameRect">
              <a:avLst/>
            </a:prstGeom>
            <a:solidFill>
              <a:schemeClr val="accent6">
                <a:lumMod val="60000"/>
                <a:lumOff val="40000"/>
              </a:schemeClr>
            </a:solidFill>
            <a:ln w="15875">
              <a:solidFill>
                <a:schemeClr val="accent6">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a:t>
              </a:r>
            </a:p>
          </p:txBody>
        </p:sp>
      </p:grpSp>
      <p:grpSp>
        <p:nvGrpSpPr>
          <p:cNvPr id="25" name="Group 24">
            <a:extLst>
              <a:ext uri="{FF2B5EF4-FFF2-40B4-BE49-F238E27FC236}">
                <a16:creationId xmlns:a16="http://schemas.microsoft.com/office/drawing/2014/main" id="{13AEC0C1-1B33-4E21-A98A-937E698E59E1}"/>
              </a:ext>
            </a:extLst>
          </p:cNvPr>
          <p:cNvGrpSpPr/>
          <p:nvPr/>
        </p:nvGrpSpPr>
        <p:grpSpPr>
          <a:xfrm>
            <a:off x="8284191" y="1563217"/>
            <a:ext cx="3425587" cy="4293948"/>
            <a:chOff x="5029994" y="1833801"/>
            <a:chExt cx="2523745" cy="3970650"/>
          </a:xfrm>
          <a:solidFill>
            <a:schemeClr val="accent2">
              <a:lumMod val="20000"/>
              <a:lumOff val="80000"/>
            </a:schemeClr>
          </a:solidFill>
        </p:grpSpPr>
        <p:sp>
          <p:nvSpPr>
            <p:cNvPr id="21" name="Rectangle: Rounded Corners 20">
              <a:extLst>
                <a:ext uri="{FF2B5EF4-FFF2-40B4-BE49-F238E27FC236}">
                  <a16:creationId xmlns:a16="http://schemas.microsoft.com/office/drawing/2014/main" id="{D87B12C5-B214-4E4D-A67A-69E66934EA95}"/>
                </a:ext>
              </a:extLst>
            </p:cNvPr>
            <p:cNvSpPr/>
            <p:nvPr/>
          </p:nvSpPr>
          <p:spPr>
            <a:xfrm>
              <a:off x="5029994" y="2093842"/>
              <a:ext cx="2523745" cy="3710609"/>
            </a:xfrm>
            <a:prstGeom prst="roundRect">
              <a:avLst/>
            </a:prstGeom>
            <a:solidFill>
              <a:schemeClr val="accent6">
                <a:lumMod val="20000"/>
                <a:lumOff val="8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You will need to request a username and password for the auditor at least a week before they arrive</a:t>
              </a:r>
            </a:p>
            <a:p>
              <a:pPr marL="285750" indent="-285750">
                <a:buFont typeface="Arial" panose="020B0604020202020204" pitchFamily="34" charset="0"/>
                <a:buChar char="•"/>
              </a:pPr>
              <a:r>
                <a:rPr lang="en-US" sz="1400" dirty="0">
                  <a:solidFill>
                    <a:schemeClr val="tx1">
                      <a:lumMod val="85000"/>
                      <a:lumOff val="15000"/>
                    </a:schemeClr>
                  </a:solidFill>
                </a:rPr>
                <a:t>Login at least once before the auditor arrives to ensure that the access has been setup correctly.</a:t>
              </a:r>
            </a:p>
            <a:p>
              <a:pPr marL="285750" indent="-285750">
                <a:buFont typeface="Arial" panose="020B0604020202020204" pitchFamily="34" charset="0"/>
                <a:buChar char="•"/>
              </a:pPr>
              <a:r>
                <a:rPr lang="en-US" sz="1400" dirty="0">
                  <a:solidFill>
                    <a:schemeClr val="tx1">
                      <a:lumMod val="85000"/>
                      <a:lumOff val="15000"/>
                    </a:schemeClr>
                  </a:solidFill>
                </a:rPr>
                <a:t>Bookmark all files that need to be shared to make the sharing process easier</a:t>
              </a:r>
            </a:p>
            <a:p>
              <a:pPr marL="285750" indent="-285750">
                <a:buFont typeface="Arial" panose="020B0604020202020204" pitchFamily="34" charset="0"/>
                <a:buChar char="•"/>
              </a:pPr>
              <a:r>
                <a:rPr lang="en-US" sz="1400" dirty="0">
                  <a:solidFill>
                    <a:schemeClr val="tx1">
                      <a:lumMod val="85000"/>
                      <a:lumOff val="15000"/>
                    </a:schemeClr>
                  </a:solidFill>
                </a:rPr>
                <a:t>Share files with new account that was created for Auditor</a:t>
              </a:r>
            </a:p>
            <a:p>
              <a:endParaRPr lang="en-US" sz="1400" dirty="0">
                <a:solidFill>
                  <a:schemeClr val="tx1">
                    <a:lumMod val="85000"/>
                    <a:lumOff val="15000"/>
                  </a:schemeClr>
                </a:solidFill>
              </a:endParaRPr>
            </a:p>
          </p:txBody>
        </p:sp>
        <p:sp>
          <p:nvSpPr>
            <p:cNvPr id="22" name="Rectangle: Top Corners Rounded 21">
              <a:extLst>
                <a:ext uri="{FF2B5EF4-FFF2-40B4-BE49-F238E27FC236}">
                  <a16:creationId xmlns:a16="http://schemas.microsoft.com/office/drawing/2014/main" id="{BFE46409-BAA2-4CFF-A34F-64565C324BCB}"/>
                </a:ext>
              </a:extLst>
            </p:cNvPr>
            <p:cNvSpPr/>
            <p:nvPr/>
          </p:nvSpPr>
          <p:spPr>
            <a:xfrm>
              <a:off x="5029994" y="1833801"/>
              <a:ext cx="2523745" cy="737775"/>
            </a:xfrm>
            <a:prstGeom prst="round2SameRect">
              <a:avLst/>
            </a:prstGeom>
            <a:solidFill>
              <a:schemeClr val="accent6">
                <a:lumMod val="60000"/>
                <a:lumOff val="40000"/>
              </a:schemeClr>
            </a:solidFill>
            <a:ln w="15875">
              <a:solidFill>
                <a:schemeClr val="accent6">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How</a:t>
              </a:r>
            </a:p>
          </p:txBody>
        </p:sp>
      </p:grpSp>
      <p:grpSp>
        <p:nvGrpSpPr>
          <p:cNvPr id="14" name="Group 13">
            <a:extLst>
              <a:ext uri="{FF2B5EF4-FFF2-40B4-BE49-F238E27FC236}">
                <a16:creationId xmlns:a16="http://schemas.microsoft.com/office/drawing/2014/main" id="{CCB70515-1B67-4C0C-AED7-AD40ECF16903}"/>
              </a:ext>
            </a:extLst>
          </p:cNvPr>
          <p:cNvGrpSpPr/>
          <p:nvPr/>
        </p:nvGrpSpPr>
        <p:grpSpPr>
          <a:xfrm>
            <a:off x="2283629" y="3885615"/>
            <a:ext cx="5511522" cy="1971550"/>
            <a:chOff x="1478412" y="1833801"/>
            <a:chExt cx="2523745" cy="3970650"/>
          </a:xfrm>
          <a:solidFill>
            <a:schemeClr val="accent2">
              <a:lumMod val="20000"/>
              <a:lumOff val="80000"/>
            </a:schemeClr>
          </a:solidFill>
        </p:grpSpPr>
        <p:sp>
          <p:nvSpPr>
            <p:cNvPr id="17" name="Rectangle: Rounded Corners 16">
              <a:extLst>
                <a:ext uri="{FF2B5EF4-FFF2-40B4-BE49-F238E27FC236}">
                  <a16:creationId xmlns:a16="http://schemas.microsoft.com/office/drawing/2014/main" id="{63950E9C-7A1F-4D78-8693-3722FB53AC68}"/>
                </a:ext>
              </a:extLst>
            </p:cNvPr>
            <p:cNvSpPr/>
            <p:nvPr/>
          </p:nvSpPr>
          <p:spPr>
            <a:xfrm>
              <a:off x="1478412" y="2093841"/>
              <a:ext cx="2523745" cy="3710610"/>
            </a:xfrm>
            <a:prstGeom prst="roundRect">
              <a:avLst/>
            </a:prstGeom>
            <a:solidFill>
              <a:schemeClr val="accent6">
                <a:lumMod val="20000"/>
                <a:lumOff val="8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While a public share is secure, it does not require a login to the system which can give the appearance that the information is not as secure as within a Private Share</a:t>
              </a:r>
            </a:p>
          </p:txBody>
        </p:sp>
        <p:sp>
          <p:nvSpPr>
            <p:cNvPr id="18" name="Rectangle: Top Corners Rounded 17">
              <a:extLst>
                <a:ext uri="{FF2B5EF4-FFF2-40B4-BE49-F238E27FC236}">
                  <a16:creationId xmlns:a16="http://schemas.microsoft.com/office/drawing/2014/main" id="{F43728C7-FEB9-4EFB-995B-7002998CBD37}"/>
                </a:ext>
              </a:extLst>
            </p:cNvPr>
            <p:cNvSpPr/>
            <p:nvPr/>
          </p:nvSpPr>
          <p:spPr>
            <a:xfrm>
              <a:off x="1478412" y="1833801"/>
              <a:ext cx="2523745" cy="1029622"/>
            </a:xfrm>
            <a:prstGeom prst="round2SameRect">
              <a:avLst/>
            </a:prstGeom>
            <a:solidFill>
              <a:schemeClr val="accent6">
                <a:lumMod val="60000"/>
                <a:lumOff val="40000"/>
              </a:schemeClr>
            </a:solidFill>
            <a:ln w="15875">
              <a:solidFill>
                <a:schemeClr val="accent6">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 Not?</a:t>
              </a:r>
            </a:p>
          </p:txBody>
        </p:sp>
      </p:grpSp>
      <p:grpSp>
        <p:nvGrpSpPr>
          <p:cNvPr id="32" name="Group 31">
            <a:extLst>
              <a:ext uri="{FF2B5EF4-FFF2-40B4-BE49-F238E27FC236}">
                <a16:creationId xmlns:a16="http://schemas.microsoft.com/office/drawing/2014/main" id="{BDE896F8-BA38-4B0C-B487-BD5E50FE26C6}"/>
              </a:ext>
            </a:extLst>
          </p:cNvPr>
          <p:cNvGrpSpPr/>
          <p:nvPr/>
        </p:nvGrpSpPr>
        <p:grpSpPr>
          <a:xfrm>
            <a:off x="291157" y="1378424"/>
            <a:ext cx="1721799" cy="5479576"/>
            <a:chOff x="1006000" y="1248433"/>
            <a:chExt cx="1481372" cy="4766475"/>
          </a:xfrm>
        </p:grpSpPr>
        <p:grpSp>
          <p:nvGrpSpPr>
            <p:cNvPr id="33" name="Group 32">
              <a:extLst>
                <a:ext uri="{FF2B5EF4-FFF2-40B4-BE49-F238E27FC236}">
                  <a16:creationId xmlns:a16="http://schemas.microsoft.com/office/drawing/2014/main" id="{C3AA844E-D912-4ACE-B62C-75A61459F16A}"/>
                </a:ext>
              </a:extLst>
            </p:cNvPr>
            <p:cNvGrpSpPr/>
            <p:nvPr/>
          </p:nvGrpSpPr>
          <p:grpSpPr>
            <a:xfrm>
              <a:off x="1006000" y="1248433"/>
              <a:ext cx="1481372" cy="3727693"/>
              <a:chOff x="1140224" y="1139376"/>
              <a:chExt cx="1481372" cy="3727693"/>
            </a:xfrm>
          </p:grpSpPr>
          <p:sp>
            <p:nvSpPr>
              <p:cNvPr id="35" name="Rectangle 34">
                <a:extLst>
                  <a:ext uri="{FF2B5EF4-FFF2-40B4-BE49-F238E27FC236}">
                    <a16:creationId xmlns:a16="http://schemas.microsoft.com/office/drawing/2014/main" id="{DED6A1CD-1881-457A-97D2-17AD68E7CA9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ctagon 35">
                <a:hlinkClick r:id="rId3" action="ppaction://hlinksldjump"/>
                <a:extLst>
                  <a:ext uri="{FF2B5EF4-FFF2-40B4-BE49-F238E27FC236}">
                    <a16:creationId xmlns:a16="http://schemas.microsoft.com/office/drawing/2014/main" id="{AA728E2A-67EF-4A33-9F19-6C1D05C0F1E4}"/>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Step #2 Home</a:t>
                </a:r>
                <a:endParaRPr lang="en-US" sz="1050" dirty="0"/>
              </a:p>
            </p:txBody>
          </p:sp>
        </p:grpSp>
        <p:sp>
          <p:nvSpPr>
            <p:cNvPr id="34" name="Chord 33">
              <a:extLst>
                <a:ext uri="{FF2B5EF4-FFF2-40B4-BE49-F238E27FC236}">
                  <a16:creationId xmlns:a16="http://schemas.microsoft.com/office/drawing/2014/main" id="{5896DEDC-4A12-4171-987B-CA08025C3B02}"/>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67589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F161CC7-6FB1-4F40-88A5-C6BD08DB4BC8}"/>
              </a:ext>
            </a:extLst>
          </p:cNvPr>
          <p:cNvSpPr/>
          <p:nvPr/>
        </p:nvSpPr>
        <p:spPr>
          <a:xfrm>
            <a:off x="2351314" y="2761859"/>
            <a:ext cx="9011795" cy="2873955"/>
          </a:xfrm>
          <a:prstGeom prst="rect">
            <a:avLst/>
          </a:prstGeom>
          <a:gradFill>
            <a:gsLst>
              <a:gs pos="0">
                <a:schemeClr val="bg1">
                  <a:lumMod val="85000"/>
                </a:schemeClr>
              </a:gs>
              <a:gs pos="100000">
                <a:schemeClr val="bg1">
                  <a:lumMod val="95000"/>
                </a:schemeClr>
              </a:gs>
            </a:gsLst>
          </a:gradFill>
          <a:ln w="34925">
            <a:solidFill>
              <a:schemeClr val="bg1">
                <a:lumMod val="65000"/>
              </a:schemeClr>
            </a:solidFill>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12</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3915C749-F930-494B-85DC-D6443E16E44B}"/>
              </a:ext>
            </a:extLst>
          </p:cNvPr>
          <p:cNvSpPr txBox="1"/>
          <p:nvPr/>
        </p:nvSpPr>
        <p:spPr>
          <a:xfrm>
            <a:off x="2522832" y="1751087"/>
            <a:ext cx="9011795" cy="707886"/>
          </a:xfrm>
          <a:prstGeom prst="rect">
            <a:avLst/>
          </a:prstGeom>
          <a:noFill/>
        </p:spPr>
        <p:txBody>
          <a:bodyPr wrap="square" rtlCol="0">
            <a:spAutoFit/>
          </a:bodyPr>
          <a:lstStyle/>
          <a:p>
            <a:pPr algn="ctr"/>
            <a:r>
              <a:rPr lang="en-US" sz="2000" b="1" i="1" dirty="0"/>
              <a:t>It is time to prepare for the Audit Path that you have chosen.    Please click on the audit path that you chose and complete the checklist.</a:t>
            </a:r>
          </a:p>
        </p:txBody>
      </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2539" y="4611275"/>
            <a:ext cx="1124775" cy="1009333"/>
          </a:xfrm>
          <a:prstGeom prst="rect">
            <a:avLst/>
          </a:prstGeom>
        </p:spPr>
      </p:pic>
      <p:grpSp>
        <p:nvGrpSpPr>
          <p:cNvPr id="12" name="Group 11">
            <a:extLst>
              <a:ext uri="{FF2B5EF4-FFF2-40B4-BE49-F238E27FC236}">
                <a16:creationId xmlns:a16="http://schemas.microsoft.com/office/drawing/2014/main" id="{8837542A-623F-4FDE-BBB7-5C0808EF89A4}"/>
              </a:ext>
            </a:extLst>
          </p:cNvPr>
          <p:cNvGrpSpPr/>
          <p:nvPr/>
        </p:nvGrpSpPr>
        <p:grpSpPr>
          <a:xfrm>
            <a:off x="2596152" y="3159542"/>
            <a:ext cx="8532640" cy="2095415"/>
            <a:chOff x="2596152" y="3159542"/>
            <a:chExt cx="8532640" cy="2095415"/>
          </a:xfrm>
        </p:grpSpPr>
        <p:grpSp>
          <p:nvGrpSpPr>
            <p:cNvPr id="7" name="Group 6">
              <a:extLst>
                <a:ext uri="{FF2B5EF4-FFF2-40B4-BE49-F238E27FC236}">
                  <a16:creationId xmlns:a16="http://schemas.microsoft.com/office/drawing/2014/main" id="{76522895-756C-4427-992D-CB921ACACD30}"/>
                </a:ext>
              </a:extLst>
            </p:cNvPr>
            <p:cNvGrpSpPr/>
            <p:nvPr/>
          </p:nvGrpSpPr>
          <p:grpSpPr>
            <a:xfrm>
              <a:off x="2596152" y="3162590"/>
              <a:ext cx="2661448" cy="749183"/>
              <a:chOff x="2473069" y="2770019"/>
              <a:chExt cx="2661448" cy="749183"/>
            </a:xfrm>
          </p:grpSpPr>
          <p:sp>
            <p:nvSpPr>
              <p:cNvPr id="6" name="Rectangle: Rounded Corners 5">
                <a:hlinkClick r:id="rId5" action="ppaction://hlinksldjump"/>
                <a:extLst>
                  <a:ext uri="{FF2B5EF4-FFF2-40B4-BE49-F238E27FC236}">
                    <a16:creationId xmlns:a16="http://schemas.microsoft.com/office/drawing/2014/main" id="{25A14D79-517B-49F2-A61C-F22D0CBC86C4}"/>
                  </a:ext>
                </a:extLst>
              </p:cNvPr>
              <p:cNvSpPr/>
              <p:nvPr/>
            </p:nvSpPr>
            <p:spPr>
              <a:xfrm>
                <a:off x="2473069" y="2770019"/>
                <a:ext cx="2661448" cy="749183"/>
              </a:xfrm>
              <a:prstGeom prst="roundRect">
                <a:avLst/>
              </a:prstGeom>
              <a:solidFill>
                <a:schemeClr val="accent1">
                  <a:lumMod val="20000"/>
                  <a:lumOff val="8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chemeClr val="tx1">
                      <a:lumMod val="75000"/>
                      <a:lumOff val="25000"/>
                    </a:schemeClr>
                  </a:solidFill>
                </a:endParaRPr>
              </a:p>
            </p:txBody>
          </p:sp>
          <p:sp>
            <p:nvSpPr>
              <p:cNvPr id="26" name="Rectangle: Rounded Corners 25">
                <a:hlinkClick r:id="rId5" action="ppaction://hlinksldjump"/>
                <a:extLst>
                  <a:ext uri="{FF2B5EF4-FFF2-40B4-BE49-F238E27FC236}">
                    <a16:creationId xmlns:a16="http://schemas.microsoft.com/office/drawing/2014/main" id="{FC01286C-4738-4DB8-8B9A-4764B928B2FA}"/>
                  </a:ext>
                </a:extLst>
              </p:cNvPr>
              <p:cNvSpPr/>
              <p:nvPr/>
            </p:nvSpPr>
            <p:spPr>
              <a:xfrm>
                <a:off x="2614813" y="2845836"/>
                <a:ext cx="2386396" cy="573833"/>
              </a:xfrm>
              <a:prstGeom prst="roundRect">
                <a:avLst/>
              </a:prstGeom>
              <a:solidFill>
                <a:schemeClr val="accent1">
                  <a:lumMod val="60000"/>
                  <a:lumOff val="4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lumMod val="75000"/>
                        <a:lumOff val="25000"/>
                      </a:schemeClr>
                    </a:solidFill>
                  </a:rPr>
                  <a:t>Full Access</a:t>
                </a:r>
              </a:p>
            </p:txBody>
          </p:sp>
        </p:grpSp>
        <p:grpSp>
          <p:nvGrpSpPr>
            <p:cNvPr id="28" name="Group 27">
              <a:extLst>
                <a:ext uri="{FF2B5EF4-FFF2-40B4-BE49-F238E27FC236}">
                  <a16:creationId xmlns:a16="http://schemas.microsoft.com/office/drawing/2014/main" id="{08F947BF-6004-4E81-A3AA-05D9A47FBABB}"/>
                </a:ext>
              </a:extLst>
            </p:cNvPr>
            <p:cNvGrpSpPr/>
            <p:nvPr/>
          </p:nvGrpSpPr>
          <p:grpSpPr>
            <a:xfrm>
              <a:off x="7140684" y="4491148"/>
              <a:ext cx="2661448" cy="749183"/>
              <a:chOff x="2473069" y="2770019"/>
              <a:chExt cx="2661448" cy="749183"/>
            </a:xfrm>
          </p:grpSpPr>
          <p:sp>
            <p:nvSpPr>
              <p:cNvPr id="29" name="Rectangle: Rounded Corners 28">
                <a:hlinkClick r:id="rId6" action="ppaction://hlinksldjump"/>
                <a:extLst>
                  <a:ext uri="{FF2B5EF4-FFF2-40B4-BE49-F238E27FC236}">
                    <a16:creationId xmlns:a16="http://schemas.microsoft.com/office/drawing/2014/main" id="{094D8FA1-8229-4492-BCCD-1EA6A9915840}"/>
                  </a:ext>
                </a:extLst>
              </p:cNvPr>
              <p:cNvSpPr/>
              <p:nvPr/>
            </p:nvSpPr>
            <p:spPr>
              <a:xfrm>
                <a:off x="2473069" y="2770019"/>
                <a:ext cx="2661448" cy="749183"/>
              </a:xfrm>
              <a:prstGeom prst="roundRect">
                <a:avLst/>
              </a:prstGeom>
              <a:solidFill>
                <a:schemeClr val="accent6">
                  <a:lumMod val="20000"/>
                  <a:lumOff val="8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chemeClr val="tx1">
                      <a:lumMod val="75000"/>
                      <a:lumOff val="25000"/>
                    </a:schemeClr>
                  </a:solidFill>
                </a:endParaRPr>
              </a:p>
            </p:txBody>
          </p:sp>
          <p:sp>
            <p:nvSpPr>
              <p:cNvPr id="30" name="Rectangle: Rounded Corners 29">
                <a:hlinkClick r:id="rId6" action="ppaction://hlinksldjump"/>
                <a:extLst>
                  <a:ext uri="{FF2B5EF4-FFF2-40B4-BE49-F238E27FC236}">
                    <a16:creationId xmlns:a16="http://schemas.microsoft.com/office/drawing/2014/main" id="{EB8981A0-0BB2-423A-8ECB-740EC3F4A87E}"/>
                  </a:ext>
                </a:extLst>
              </p:cNvPr>
              <p:cNvSpPr/>
              <p:nvPr/>
            </p:nvSpPr>
            <p:spPr>
              <a:xfrm>
                <a:off x="2614813" y="2845836"/>
                <a:ext cx="2386396" cy="573833"/>
              </a:xfrm>
              <a:prstGeom prst="roundRect">
                <a:avLst/>
              </a:prstGeom>
              <a:solidFill>
                <a:schemeClr val="accent6">
                  <a:lumMod val="60000"/>
                  <a:lumOff val="4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lumMod val="75000"/>
                        <a:lumOff val="25000"/>
                      </a:schemeClr>
                    </a:solidFill>
                  </a:rPr>
                  <a:t>Bookmark &amp;</a:t>
                </a:r>
              </a:p>
              <a:p>
                <a:pPr algn="ctr"/>
                <a:r>
                  <a:rPr lang="en-US" b="1" dirty="0">
                    <a:solidFill>
                      <a:schemeClr val="tx1">
                        <a:lumMod val="75000"/>
                        <a:lumOff val="25000"/>
                      </a:schemeClr>
                    </a:solidFill>
                  </a:rPr>
                  <a:t> Share Privately</a:t>
                </a:r>
              </a:p>
            </p:txBody>
          </p:sp>
        </p:grpSp>
        <p:grpSp>
          <p:nvGrpSpPr>
            <p:cNvPr id="31" name="Group 30">
              <a:extLst>
                <a:ext uri="{FF2B5EF4-FFF2-40B4-BE49-F238E27FC236}">
                  <a16:creationId xmlns:a16="http://schemas.microsoft.com/office/drawing/2014/main" id="{AE836690-7E47-4528-8428-0FA2D2BFB1A5}"/>
                </a:ext>
              </a:extLst>
            </p:cNvPr>
            <p:cNvGrpSpPr/>
            <p:nvPr/>
          </p:nvGrpSpPr>
          <p:grpSpPr>
            <a:xfrm>
              <a:off x="8467344" y="3159542"/>
              <a:ext cx="2661448" cy="749183"/>
              <a:chOff x="2473069" y="2770019"/>
              <a:chExt cx="2661448" cy="749183"/>
            </a:xfrm>
          </p:grpSpPr>
          <p:sp>
            <p:nvSpPr>
              <p:cNvPr id="32" name="Rectangle: Rounded Corners 31">
                <a:hlinkClick r:id="rId7" action="ppaction://hlinksldjump"/>
                <a:extLst>
                  <a:ext uri="{FF2B5EF4-FFF2-40B4-BE49-F238E27FC236}">
                    <a16:creationId xmlns:a16="http://schemas.microsoft.com/office/drawing/2014/main" id="{D5095EB5-B8F9-40AE-9936-E1AF84A00759}"/>
                  </a:ext>
                </a:extLst>
              </p:cNvPr>
              <p:cNvSpPr/>
              <p:nvPr/>
            </p:nvSpPr>
            <p:spPr>
              <a:xfrm>
                <a:off x="2473069" y="2770019"/>
                <a:ext cx="2661448" cy="749183"/>
              </a:xfrm>
              <a:prstGeom prst="roundRect">
                <a:avLst/>
              </a:prstGeom>
              <a:solidFill>
                <a:schemeClr val="accent3">
                  <a:lumMod val="20000"/>
                  <a:lumOff val="8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chemeClr val="tx1">
                      <a:lumMod val="75000"/>
                      <a:lumOff val="25000"/>
                    </a:schemeClr>
                  </a:solidFill>
                </a:endParaRPr>
              </a:p>
            </p:txBody>
          </p:sp>
          <p:sp>
            <p:nvSpPr>
              <p:cNvPr id="33" name="Rectangle: Rounded Corners 32">
                <a:hlinkClick r:id="rId7" action="ppaction://hlinksldjump"/>
                <a:extLst>
                  <a:ext uri="{FF2B5EF4-FFF2-40B4-BE49-F238E27FC236}">
                    <a16:creationId xmlns:a16="http://schemas.microsoft.com/office/drawing/2014/main" id="{C7294CDE-8D69-419C-803D-5D669EE60FDF}"/>
                  </a:ext>
                </a:extLst>
              </p:cNvPr>
              <p:cNvSpPr/>
              <p:nvPr/>
            </p:nvSpPr>
            <p:spPr>
              <a:xfrm>
                <a:off x="2614813" y="2845836"/>
                <a:ext cx="2386396" cy="573833"/>
              </a:xfrm>
              <a:prstGeom prst="roundRect">
                <a:avLst/>
              </a:prstGeom>
              <a:solidFill>
                <a:schemeClr val="accent3">
                  <a:lumMod val="60000"/>
                  <a:lumOff val="4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lumMod val="75000"/>
                        <a:lumOff val="25000"/>
                      </a:schemeClr>
                    </a:solidFill>
                  </a:rPr>
                  <a:t>Supervised Access</a:t>
                </a:r>
              </a:p>
            </p:txBody>
          </p:sp>
        </p:grpSp>
        <p:grpSp>
          <p:nvGrpSpPr>
            <p:cNvPr id="34" name="Group 33">
              <a:extLst>
                <a:ext uri="{FF2B5EF4-FFF2-40B4-BE49-F238E27FC236}">
                  <a16:creationId xmlns:a16="http://schemas.microsoft.com/office/drawing/2014/main" id="{1AE6C1BA-76E5-45D3-973B-90A1E063FA3C}"/>
                </a:ext>
              </a:extLst>
            </p:cNvPr>
            <p:cNvGrpSpPr/>
            <p:nvPr/>
          </p:nvGrpSpPr>
          <p:grpSpPr>
            <a:xfrm>
              <a:off x="3926876" y="4505774"/>
              <a:ext cx="2661448" cy="749183"/>
              <a:chOff x="2473069" y="2770019"/>
              <a:chExt cx="2661448" cy="749183"/>
            </a:xfrm>
          </p:grpSpPr>
          <p:sp>
            <p:nvSpPr>
              <p:cNvPr id="35" name="Rectangle: Rounded Corners 34">
                <a:hlinkClick r:id="rId8" action="ppaction://hlinksldjump"/>
                <a:extLst>
                  <a:ext uri="{FF2B5EF4-FFF2-40B4-BE49-F238E27FC236}">
                    <a16:creationId xmlns:a16="http://schemas.microsoft.com/office/drawing/2014/main" id="{84C9A89C-5D70-4312-B68C-0A0B88BB11AC}"/>
                  </a:ext>
                </a:extLst>
              </p:cNvPr>
              <p:cNvSpPr/>
              <p:nvPr/>
            </p:nvSpPr>
            <p:spPr>
              <a:xfrm>
                <a:off x="2473069" y="2770019"/>
                <a:ext cx="2661448" cy="749183"/>
              </a:xfrm>
              <a:prstGeom prst="roundRect">
                <a:avLst/>
              </a:prstGeom>
              <a:solidFill>
                <a:schemeClr val="accent4">
                  <a:lumMod val="20000"/>
                  <a:lumOff val="8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chemeClr val="tx1">
                      <a:lumMod val="75000"/>
                      <a:lumOff val="25000"/>
                    </a:schemeClr>
                  </a:solidFill>
                </a:endParaRPr>
              </a:p>
            </p:txBody>
          </p:sp>
          <p:sp>
            <p:nvSpPr>
              <p:cNvPr id="36" name="Rectangle: Rounded Corners 35">
                <a:hlinkClick r:id="rId8" action="ppaction://hlinksldjump"/>
                <a:extLst>
                  <a:ext uri="{FF2B5EF4-FFF2-40B4-BE49-F238E27FC236}">
                    <a16:creationId xmlns:a16="http://schemas.microsoft.com/office/drawing/2014/main" id="{0CE23817-813F-4389-BC1C-EC7213F29A77}"/>
                  </a:ext>
                </a:extLst>
              </p:cNvPr>
              <p:cNvSpPr/>
              <p:nvPr/>
            </p:nvSpPr>
            <p:spPr>
              <a:xfrm>
                <a:off x="2614813" y="2845836"/>
                <a:ext cx="2386396" cy="573833"/>
              </a:xfrm>
              <a:prstGeom prst="roundRect">
                <a:avLst/>
              </a:prstGeom>
              <a:solidFill>
                <a:schemeClr val="accent4">
                  <a:lumMod val="60000"/>
                  <a:lumOff val="4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lumMod val="75000"/>
                        <a:lumOff val="25000"/>
                      </a:schemeClr>
                    </a:solidFill>
                  </a:rPr>
                  <a:t>Bookmark &amp;</a:t>
                </a:r>
              </a:p>
              <a:p>
                <a:pPr algn="ctr"/>
                <a:r>
                  <a:rPr lang="en-US" b="1" dirty="0">
                    <a:solidFill>
                      <a:schemeClr val="tx1">
                        <a:lumMod val="75000"/>
                        <a:lumOff val="25000"/>
                      </a:schemeClr>
                    </a:solidFill>
                  </a:rPr>
                  <a:t>Share Publicly</a:t>
                </a:r>
              </a:p>
            </p:txBody>
          </p:sp>
        </p:grpSp>
        <p:grpSp>
          <p:nvGrpSpPr>
            <p:cNvPr id="37" name="Group 36">
              <a:extLst>
                <a:ext uri="{FF2B5EF4-FFF2-40B4-BE49-F238E27FC236}">
                  <a16:creationId xmlns:a16="http://schemas.microsoft.com/office/drawing/2014/main" id="{1AB76363-6B69-4EFE-8C3D-87B441BAC926}"/>
                </a:ext>
              </a:extLst>
            </p:cNvPr>
            <p:cNvGrpSpPr/>
            <p:nvPr/>
          </p:nvGrpSpPr>
          <p:grpSpPr>
            <a:xfrm>
              <a:off x="5532120" y="3159542"/>
              <a:ext cx="2661448" cy="749183"/>
              <a:chOff x="2473069" y="2770019"/>
              <a:chExt cx="2661448" cy="749183"/>
            </a:xfrm>
          </p:grpSpPr>
          <p:sp>
            <p:nvSpPr>
              <p:cNvPr id="38" name="Rectangle: Rounded Corners 37">
                <a:hlinkClick r:id="rId9" action="ppaction://hlinksldjump"/>
                <a:extLst>
                  <a:ext uri="{FF2B5EF4-FFF2-40B4-BE49-F238E27FC236}">
                    <a16:creationId xmlns:a16="http://schemas.microsoft.com/office/drawing/2014/main" id="{D5D6DB3D-E120-4DD2-B22B-34063FEE2346}"/>
                  </a:ext>
                </a:extLst>
              </p:cNvPr>
              <p:cNvSpPr/>
              <p:nvPr/>
            </p:nvSpPr>
            <p:spPr>
              <a:xfrm>
                <a:off x="2473069" y="2770019"/>
                <a:ext cx="2661448" cy="749183"/>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solidFill>
                    <a:schemeClr val="tx1">
                      <a:lumMod val="75000"/>
                      <a:lumOff val="25000"/>
                    </a:schemeClr>
                  </a:solidFill>
                </a:endParaRPr>
              </a:p>
            </p:txBody>
          </p:sp>
          <p:sp>
            <p:nvSpPr>
              <p:cNvPr id="39" name="Rectangle: Rounded Corners 38">
                <a:hlinkClick r:id="rId9" action="ppaction://hlinksldjump"/>
                <a:extLst>
                  <a:ext uri="{FF2B5EF4-FFF2-40B4-BE49-F238E27FC236}">
                    <a16:creationId xmlns:a16="http://schemas.microsoft.com/office/drawing/2014/main" id="{6B2AD7B0-199E-400A-8D5B-AAFD6A0EE50D}"/>
                  </a:ext>
                </a:extLst>
              </p:cNvPr>
              <p:cNvSpPr/>
              <p:nvPr/>
            </p:nvSpPr>
            <p:spPr>
              <a:xfrm>
                <a:off x="2614813" y="2845836"/>
                <a:ext cx="2386396" cy="573833"/>
              </a:xfrm>
              <a:prstGeom prst="roundRect">
                <a:avLst/>
              </a:prstGeom>
              <a:solidFill>
                <a:schemeClr val="accent2">
                  <a:lumMod val="60000"/>
                  <a:lumOff val="40000"/>
                </a:schemeClr>
              </a:solidFill>
              <a:ln>
                <a:solidFill>
                  <a:schemeClr val="accent1">
                    <a:lumMod val="50000"/>
                  </a:schemeClr>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tx1">
                        <a:lumMod val="75000"/>
                        <a:lumOff val="25000"/>
                      </a:schemeClr>
                    </a:solidFill>
                  </a:rPr>
                  <a:t>Structured Access</a:t>
                </a:r>
              </a:p>
            </p:txBody>
          </p:sp>
        </p:grpSp>
      </p:grpSp>
    </p:spTree>
    <p:extLst>
      <p:ext uri="{BB962C8B-B14F-4D97-AF65-F5344CB8AC3E}">
        <p14:creationId xmlns:p14="http://schemas.microsoft.com/office/powerpoint/2010/main" val="891179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8E6C6ED7-3FF8-4AEA-9DD7-BB43DF32F129}"/>
              </a:ext>
            </a:extLst>
          </p:cNvPr>
          <p:cNvSpPr/>
          <p:nvPr/>
        </p:nvSpPr>
        <p:spPr>
          <a:xfrm>
            <a:off x="2286000" y="1287624"/>
            <a:ext cx="8425543" cy="4581331"/>
          </a:xfrm>
          <a:prstGeom prst="roundRect">
            <a:avLst/>
          </a:prstGeom>
          <a:solidFill>
            <a:schemeClr val="accent1">
              <a:lumMod val="20000"/>
              <a:lumOff val="80000"/>
            </a:schemeClr>
          </a:solidFill>
          <a:ln w="2540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4400" b="1" u="sng" dirty="0">
                <a:solidFill>
                  <a:schemeClr val="tx1">
                    <a:lumMod val="75000"/>
                    <a:lumOff val="25000"/>
                  </a:schemeClr>
                </a:solidFill>
              </a:rPr>
              <a:t>Full Access</a:t>
            </a:r>
          </a:p>
          <a:p>
            <a:pPr algn="ctr"/>
            <a:r>
              <a:rPr lang="en-US" sz="1400" b="1" u="sng" dirty="0">
                <a:solidFill>
                  <a:schemeClr val="tx1">
                    <a:lumMod val="65000"/>
                    <a:lumOff val="35000"/>
                  </a:schemeClr>
                </a:solidFill>
              </a:rPr>
              <a:t>Required Time: Start 2 weeks prior to audit</a:t>
            </a:r>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 – Full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13</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dirty="0"/>
                  <a:t>Click here to go back to the start of Prep your Path</a:t>
                </a:r>
                <a:br>
                  <a:rPr lang="en-US" sz="2400" dirty="0"/>
                </a:br>
                <a:endParaRPr lang="en-US" sz="100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0190" y="4859622"/>
            <a:ext cx="1124775" cy="1009333"/>
          </a:xfrm>
          <a:prstGeom prst="rect">
            <a:avLst/>
          </a:prstGeom>
        </p:spPr>
      </p:pic>
      <p:sp>
        <p:nvSpPr>
          <p:cNvPr id="3" name="Rectangle: Rounded Corners 2">
            <a:extLst>
              <a:ext uri="{FF2B5EF4-FFF2-40B4-BE49-F238E27FC236}">
                <a16:creationId xmlns:a16="http://schemas.microsoft.com/office/drawing/2014/main" id="{5BFC1186-B6DD-4617-99FC-D074333699DD}"/>
              </a:ext>
            </a:extLst>
          </p:cNvPr>
          <p:cNvSpPr/>
          <p:nvPr/>
        </p:nvSpPr>
        <p:spPr>
          <a:xfrm>
            <a:off x="2921825" y="2838775"/>
            <a:ext cx="3270079" cy="967668"/>
          </a:xfrm>
          <a:prstGeom prst="roundRect">
            <a:avLst/>
          </a:prstGeom>
          <a:solidFill>
            <a:schemeClr val="accent1">
              <a:lumMod val="60000"/>
              <a:lumOff val="40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System Changes required:</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Request a new User Name and Access Role for your Auditor</a:t>
            </a:r>
          </a:p>
        </p:txBody>
      </p:sp>
      <p:sp>
        <p:nvSpPr>
          <p:cNvPr id="18" name="Rectangle: Rounded Corners 17">
            <a:extLst>
              <a:ext uri="{FF2B5EF4-FFF2-40B4-BE49-F238E27FC236}">
                <a16:creationId xmlns:a16="http://schemas.microsoft.com/office/drawing/2014/main" id="{005E789D-9BAD-424C-B9EB-529A717C9159}"/>
              </a:ext>
            </a:extLst>
          </p:cNvPr>
          <p:cNvSpPr/>
          <p:nvPr/>
        </p:nvSpPr>
        <p:spPr>
          <a:xfrm>
            <a:off x="6827728" y="2838775"/>
            <a:ext cx="3273552" cy="969264"/>
          </a:xfrm>
          <a:prstGeom prst="roundRect">
            <a:avLst/>
          </a:prstGeom>
          <a:solidFill>
            <a:schemeClr val="accent1">
              <a:lumMod val="60000"/>
              <a:lumOff val="4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Research Prep</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Review System</a:t>
            </a:r>
          </a:p>
          <a:p>
            <a:pPr marL="742950" lvl="1" indent="-285750">
              <a:buFont typeface="Arial" panose="020B0604020202020204" pitchFamily="34" charset="0"/>
              <a:buChar char="•"/>
            </a:pPr>
            <a:r>
              <a:rPr lang="en-US" sz="1100" dirty="0">
                <a:solidFill>
                  <a:schemeClr val="tx1">
                    <a:lumMod val="75000"/>
                    <a:lumOff val="25000"/>
                  </a:schemeClr>
                </a:solidFill>
              </a:rPr>
              <a:t>Familiarize yourself with Doc History and FAARP</a:t>
            </a:r>
          </a:p>
          <a:p>
            <a:pPr marL="742950" lvl="1" indent="-285750">
              <a:buFont typeface="Arial" panose="020B0604020202020204" pitchFamily="34" charset="0"/>
              <a:buChar char="•"/>
            </a:pPr>
            <a:endParaRPr lang="en-US" sz="1200" dirty="0"/>
          </a:p>
        </p:txBody>
      </p:sp>
      <p:sp>
        <p:nvSpPr>
          <p:cNvPr id="16" name="Rectangle: Rounded Corners 15">
            <a:extLst>
              <a:ext uri="{FF2B5EF4-FFF2-40B4-BE49-F238E27FC236}">
                <a16:creationId xmlns:a16="http://schemas.microsoft.com/office/drawing/2014/main" id="{0E6FA5F0-3BA1-4EE8-AECD-DD21F4569579}"/>
              </a:ext>
            </a:extLst>
          </p:cNvPr>
          <p:cNvSpPr/>
          <p:nvPr/>
        </p:nvSpPr>
        <p:spPr>
          <a:xfrm>
            <a:off x="4217436" y="4226624"/>
            <a:ext cx="4562669" cy="1241113"/>
          </a:xfrm>
          <a:prstGeom prst="roundRect">
            <a:avLst/>
          </a:prstGeom>
          <a:solidFill>
            <a:schemeClr val="accent1">
              <a:lumMod val="60000"/>
              <a:lumOff val="4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Assorted Tasks:</a:t>
            </a:r>
          </a:p>
          <a:p>
            <a:pPr marL="742950" lvl="1" indent="-285750">
              <a:spcBef>
                <a:spcPts val="600"/>
              </a:spcBef>
              <a:buFont typeface="Arial" panose="020B0604020202020204" pitchFamily="34" charset="0"/>
              <a:buChar char="•"/>
            </a:pPr>
            <a:r>
              <a:rPr lang="en-US" sz="1200" dirty="0">
                <a:solidFill>
                  <a:schemeClr val="tx1">
                    <a:lumMod val="75000"/>
                    <a:lumOff val="25000"/>
                  </a:schemeClr>
                </a:solidFill>
              </a:rPr>
              <a:t>Either be ready to train your auditor, or have a session scheduled with your PNE for the morning of</a:t>
            </a:r>
          </a:p>
          <a:p>
            <a:pPr marL="742950" lvl="1" indent="-285750">
              <a:buFont typeface="Arial" panose="020B0604020202020204" pitchFamily="34" charset="0"/>
              <a:buChar char="•"/>
            </a:pPr>
            <a:r>
              <a:rPr lang="en-US" sz="1200" dirty="0">
                <a:solidFill>
                  <a:schemeClr val="tx1">
                    <a:lumMod val="75000"/>
                    <a:lumOff val="25000"/>
                  </a:schemeClr>
                </a:solidFill>
              </a:rPr>
              <a:t>Complete and submit all questions from Step #1</a:t>
            </a:r>
          </a:p>
          <a:p>
            <a:pPr marL="742950" lvl="1" indent="-285750">
              <a:buFont typeface="Arial" panose="020B0604020202020204" pitchFamily="34" charset="0"/>
              <a:buChar char="•"/>
            </a:pPr>
            <a:r>
              <a:rPr lang="en-US" sz="1200" dirty="0">
                <a:solidFill>
                  <a:schemeClr val="tx1">
                    <a:lumMod val="75000"/>
                    <a:lumOff val="25000"/>
                  </a:schemeClr>
                </a:solidFill>
              </a:rPr>
              <a:t>Test Auditor User Name and access ahead of time</a:t>
            </a:r>
          </a:p>
        </p:txBody>
      </p:sp>
    </p:spTree>
    <p:extLst>
      <p:ext uri="{BB962C8B-B14F-4D97-AF65-F5344CB8AC3E}">
        <p14:creationId xmlns:p14="http://schemas.microsoft.com/office/powerpoint/2010/main" val="4005286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8E6C6ED7-3FF8-4AEA-9DD7-BB43DF32F129}"/>
              </a:ext>
            </a:extLst>
          </p:cNvPr>
          <p:cNvSpPr/>
          <p:nvPr/>
        </p:nvSpPr>
        <p:spPr>
          <a:xfrm>
            <a:off x="2286000" y="1287624"/>
            <a:ext cx="8425543" cy="4581331"/>
          </a:xfrm>
          <a:prstGeom prst="roundRect">
            <a:avLst/>
          </a:prstGeom>
          <a:solidFill>
            <a:schemeClr val="accent2">
              <a:lumMod val="20000"/>
              <a:lumOff val="80000"/>
            </a:schemeClr>
          </a:solidFill>
          <a:ln w="2540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4400" b="1" u="sng" dirty="0">
                <a:solidFill>
                  <a:schemeClr val="tx1">
                    <a:lumMod val="75000"/>
                    <a:lumOff val="25000"/>
                  </a:schemeClr>
                </a:solidFill>
              </a:rPr>
              <a:t>Structured Access</a:t>
            </a:r>
          </a:p>
          <a:p>
            <a:pPr algn="ctr"/>
            <a:r>
              <a:rPr lang="en-US" sz="1400" b="1" u="sng" dirty="0">
                <a:solidFill>
                  <a:schemeClr val="tx1">
                    <a:lumMod val="65000"/>
                    <a:lumOff val="35000"/>
                  </a:schemeClr>
                </a:solidFill>
              </a:rPr>
              <a:t>Required Time: Start 3-4 weeks prior to audit</a:t>
            </a:r>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 – </a:t>
            </a:r>
            <a:r>
              <a:rPr lang="en-US" sz="2600" b="1" dirty="0"/>
              <a:t>Structured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14</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dirty="0"/>
                  <a:t>Click here to go back to the start of Prep your Path</a:t>
                </a:r>
                <a:br>
                  <a:rPr lang="en-US" sz="2400" dirty="0"/>
                </a:br>
                <a:endParaRPr lang="en-US" sz="100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0190" y="4859622"/>
            <a:ext cx="1124775" cy="1009333"/>
          </a:xfrm>
          <a:prstGeom prst="rect">
            <a:avLst/>
          </a:prstGeom>
        </p:spPr>
      </p:pic>
      <p:sp>
        <p:nvSpPr>
          <p:cNvPr id="3" name="Rectangle: Rounded Corners 2">
            <a:extLst>
              <a:ext uri="{FF2B5EF4-FFF2-40B4-BE49-F238E27FC236}">
                <a16:creationId xmlns:a16="http://schemas.microsoft.com/office/drawing/2014/main" id="{5BFC1186-B6DD-4617-99FC-D074333699DD}"/>
              </a:ext>
            </a:extLst>
          </p:cNvPr>
          <p:cNvSpPr/>
          <p:nvPr/>
        </p:nvSpPr>
        <p:spPr>
          <a:xfrm>
            <a:off x="2921825" y="2838775"/>
            <a:ext cx="3270079" cy="967668"/>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System Changes required:</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New User Name &amp; password</a:t>
            </a:r>
          </a:p>
          <a:p>
            <a:pPr marL="742950" lvl="1" indent="-285750">
              <a:buFont typeface="Arial" panose="020B0604020202020204" pitchFamily="34" charset="0"/>
              <a:buChar char="•"/>
            </a:pPr>
            <a:r>
              <a:rPr lang="en-US" sz="1100" dirty="0">
                <a:solidFill>
                  <a:schemeClr val="tx1">
                    <a:lumMod val="75000"/>
                    <a:lumOff val="25000"/>
                  </a:schemeClr>
                </a:solidFill>
              </a:rPr>
              <a:t>New Access Role</a:t>
            </a:r>
          </a:p>
          <a:p>
            <a:pPr marL="742950" lvl="1" indent="-285750">
              <a:buFont typeface="Arial" panose="020B0604020202020204" pitchFamily="34" charset="0"/>
              <a:buChar char="•"/>
            </a:pPr>
            <a:r>
              <a:rPr lang="en-US" sz="1100" dirty="0">
                <a:solidFill>
                  <a:schemeClr val="tx1">
                    <a:lumMod val="75000"/>
                    <a:lumOff val="25000"/>
                  </a:schemeClr>
                </a:solidFill>
              </a:rPr>
              <a:t>New Audit-dependent campuses</a:t>
            </a:r>
            <a:endParaRPr lang="en-US" sz="1400" dirty="0"/>
          </a:p>
        </p:txBody>
      </p:sp>
      <p:sp>
        <p:nvSpPr>
          <p:cNvPr id="18" name="Rectangle: Rounded Corners 17">
            <a:extLst>
              <a:ext uri="{FF2B5EF4-FFF2-40B4-BE49-F238E27FC236}">
                <a16:creationId xmlns:a16="http://schemas.microsoft.com/office/drawing/2014/main" id="{005E789D-9BAD-424C-B9EB-529A717C9159}"/>
              </a:ext>
            </a:extLst>
          </p:cNvPr>
          <p:cNvSpPr/>
          <p:nvPr/>
        </p:nvSpPr>
        <p:spPr>
          <a:xfrm>
            <a:off x="6827728" y="2838775"/>
            <a:ext cx="3273552" cy="969264"/>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Research Prep</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Review System</a:t>
            </a:r>
          </a:p>
          <a:p>
            <a:pPr marL="742950" lvl="1" indent="-285750">
              <a:buFont typeface="Arial" panose="020B0604020202020204" pitchFamily="34" charset="0"/>
              <a:buChar char="•"/>
            </a:pPr>
            <a:r>
              <a:rPr lang="en-US" sz="1100" dirty="0">
                <a:solidFill>
                  <a:schemeClr val="tx1">
                    <a:lumMod val="75000"/>
                    <a:lumOff val="25000"/>
                  </a:schemeClr>
                </a:solidFill>
              </a:rPr>
              <a:t>Familiarize yourself with Doc History and FAARP</a:t>
            </a:r>
          </a:p>
          <a:p>
            <a:pPr marL="742950" lvl="1" indent="-285750">
              <a:buFont typeface="Arial" panose="020B0604020202020204" pitchFamily="34" charset="0"/>
              <a:buChar char="•"/>
            </a:pPr>
            <a:endParaRPr lang="en-US" sz="1200" dirty="0"/>
          </a:p>
        </p:txBody>
      </p:sp>
      <p:sp>
        <p:nvSpPr>
          <p:cNvPr id="16" name="Rectangle: Rounded Corners 15">
            <a:extLst>
              <a:ext uri="{FF2B5EF4-FFF2-40B4-BE49-F238E27FC236}">
                <a16:creationId xmlns:a16="http://schemas.microsoft.com/office/drawing/2014/main" id="{0E6FA5F0-3BA1-4EE8-AECD-DD21F4569579}"/>
              </a:ext>
            </a:extLst>
          </p:cNvPr>
          <p:cNvSpPr/>
          <p:nvPr/>
        </p:nvSpPr>
        <p:spPr>
          <a:xfrm>
            <a:off x="4217436" y="4226624"/>
            <a:ext cx="4562669" cy="1241113"/>
          </a:xfrm>
          <a:prstGeom prst="roundRect">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Assorted Tasks:</a:t>
            </a:r>
          </a:p>
          <a:p>
            <a:pPr marL="742950" lvl="1" indent="-285750">
              <a:spcBef>
                <a:spcPts val="600"/>
              </a:spcBef>
              <a:buFont typeface="Arial" panose="020B0604020202020204" pitchFamily="34" charset="0"/>
              <a:buChar char="•"/>
            </a:pPr>
            <a:r>
              <a:rPr lang="en-US" sz="1200" dirty="0">
                <a:solidFill>
                  <a:schemeClr val="tx1">
                    <a:lumMod val="75000"/>
                    <a:lumOff val="25000"/>
                  </a:schemeClr>
                </a:solidFill>
              </a:rPr>
              <a:t>Either be ready to train your auditor, or have a session scheduled with your PNE for the morning of</a:t>
            </a:r>
          </a:p>
          <a:p>
            <a:pPr marL="742950" lvl="1" indent="-285750">
              <a:buFont typeface="Arial" panose="020B0604020202020204" pitchFamily="34" charset="0"/>
              <a:buChar char="•"/>
            </a:pPr>
            <a:r>
              <a:rPr lang="en-US" sz="1200" dirty="0">
                <a:solidFill>
                  <a:schemeClr val="tx1">
                    <a:lumMod val="75000"/>
                    <a:lumOff val="25000"/>
                  </a:schemeClr>
                </a:solidFill>
              </a:rPr>
              <a:t>Complete and submit all questions from Step #1</a:t>
            </a:r>
          </a:p>
          <a:p>
            <a:pPr marL="742950" lvl="1" indent="-285750">
              <a:buFont typeface="Arial" panose="020B0604020202020204" pitchFamily="34" charset="0"/>
              <a:buChar char="•"/>
            </a:pPr>
            <a:r>
              <a:rPr lang="en-US" sz="1200" dirty="0">
                <a:solidFill>
                  <a:schemeClr val="tx1">
                    <a:lumMod val="75000"/>
                    <a:lumOff val="25000"/>
                  </a:schemeClr>
                </a:solidFill>
              </a:rPr>
              <a:t>Test Auditor User Name and access ahead of time</a:t>
            </a:r>
          </a:p>
        </p:txBody>
      </p:sp>
    </p:spTree>
    <p:extLst>
      <p:ext uri="{BB962C8B-B14F-4D97-AF65-F5344CB8AC3E}">
        <p14:creationId xmlns:p14="http://schemas.microsoft.com/office/powerpoint/2010/main" val="1998322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8E6C6ED7-3FF8-4AEA-9DD7-BB43DF32F129}"/>
              </a:ext>
            </a:extLst>
          </p:cNvPr>
          <p:cNvSpPr/>
          <p:nvPr/>
        </p:nvSpPr>
        <p:spPr>
          <a:xfrm>
            <a:off x="2286000" y="1287624"/>
            <a:ext cx="8425543" cy="4581331"/>
          </a:xfrm>
          <a:prstGeom prst="roundRect">
            <a:avLst/>
          </a:prstGeom>
          <a:solidFill>
            <a:schemeClr val="accent3">
              <a:lumMod val="20000"/>
              <a:lumOff val="80000"/>
            </a:schemeClr>
          </a:solidFill>
          <a:ln w="254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4400" b="1" u="sng" dirty="0">
                <a:solidFill>
                  <a:schemeClr val="tx1">
                    <a:lumMod val="75000"/>
                    <a:lumOff val="25000"/>
                  </a:schemeClr>
                </a:solidFill>
              </a:rPr>
              <a:t>Supervised Access</a:t>
            </a:r>
          </a:p>
          <a:p>
            <a:pPr algn="ctr"/>
            <a:r>
              <a:rPr lang="en-US" sz="1400" b="1" u="sng" dirty="0">
                <a:solidFill>
                  <a:schemeClr val="tx1">
                    <a:lumMod val="65000"/>
                    <a:lumOff val="35000"/>
                  </a:schemeClr>
                </a:solidFill>
              </a:rPr>
              <a:t>Required Time: Start 1-2 weeks prior to audit</a:t>
            </a:r>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 – </a:t>
            </a:r>
            <a:r>
              <a:rPr lang="en-US" sz="2600" b="1" dirty="0"/>
              <a:t>Supervised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15</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dirty="0"/>
                  <a:t>Click here to go back to the start of Prep your Path</a:t>
                </a:r>
                <a:br>
                  <a:rPr lang="en-US" sz="2400" dirty="0"/>
                </a:br>
                <a:endParaRPr lang="en-US" sz="100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0190" y="4859622"/>
            <a:ext cx="1124775" cy="1009333"/>
          </a:xfrm>
          <a:prstGeom prst="rect">
            <a:avLst/>
          </a:prstGeom>
        </p:spPr>
      </p:pic>
      <p:sp>
        <p:nvSpPr>
          <p:cNvPr id="3" name="Rectangle: Rounded Corners 2">
            <a:extLst>
              <a:ext uri="{FF2B5EF4-FFF2-40B4-BE49-F238E27FC236}">
                <a16:creationId xmlns:a16="http://schemas.microsoft.com/office/drawing/2014/main" id="{5BFC1186-B6DD-4617-99FC-D074333699DD}"/>
              </a:ext>
            </a:extLst>
          </p:cNvPr>
          <p:cNvSpPr/>
          <p:nvPr/>
        </p:nvSpPr>
        <p:spPr>
          <a:xfrm>
            <a:off x="2921825" y="2838775"/>
            <a:ext cx="3270079" cy="967668"/>
          </a:xfrm>
          <a:prstGeom prst="roundRect">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System Changes required:</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None</a:t>
            </a:r>
            <a:endParaRPr lang="en-US" sz="1400" dirty="0"/>
          </a:p>
        </p:txBody>
      </p:sp>
      <p:sp>
        <p:nvSpPr>
          <p:cNvPr id="18" name="Rectangle: Rounded Corners 17">
            <a:extLst>
              <a:ext uri="{FF2B5EF4-FFF2-40B4-BE49-F238E27FC236}">
                <a16:creationId xmlns:a16="http://schemas.microsoft.com/office/drawing/2014/main" id="{005E789D-9BAD-424C-B9EB-529A717C9159}"/>
              </a:ext>
            </a:extLst>
          </p:cNvPr>
          <p:cNvSpPr/>
          <p:nvPr/>
        </p:nvSpPr>
        <p:spPr>
          <a:xfrm>
            <a:off x="6827728" y="2838775"/>
            <a:ext cx="3273552" cy="969264"/>
          </a:xfrm>
          <a:prstGeom prst="roundRect">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Research Prep</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Review System</a:t>
            </a:r>
          </a:p>
          <a:p>
            <a:pPr marL="742950" lvl="1" indent="-285750">
              <a:buFont typeface="Arial" panose="020B0604020202020204" pitchFamily="34" charset="0"/>
              <a:buChar char="•"/>
            </a:pPr>
            <a:r>
              <a:rPr lang="en-US" sz="1100" dirty="0">
                <a:solidFill>
                  <a:schemeClr val="tx1">
                    <a:lumMod val="75000"/>
                    <a:lumOff val="25000"/>
                  </a:schemeClr>
                </a:solidFill>
              </a:rPr>
              <a:t>Familiarize yourself with Doc History and FAARP</a:t>
            </a:r>
          </a:p>
          <a:p>
            <a:pPr marL="742950" lvl="1" indent="-285750">
              <a:buFont typeface="Arial" panose="020B0604020202020204" pitchFamily="34" charset="0"/>
              <a:buChar char="•"/>
            </a:pPr>
            <a:endParaRPr lang="en-US" sz="1200" dirty="0"/>
          </a:p>
        </p:txBody>
      </p:sp>
      <p:sp>
        <p:nvSpPr>
          <p:cNvPr id="16" name="Rectangle: Rounded Corners 15">
            <a:extLst>
              <a:ext uri="{FF2B5EF4-FFF2-40B4-BE49-F238E27FC236}">
                <a16:creationId xmlns:a16="http://schemas.microsoft.com/office/drawing/2014/main" id="{0E6FA5F0-3BA1-4EE8-AECD-DD21F4569579}"/>
              </a:ext>
            </a:extLst>
          </p:cNvPr>
          <p:cNvSpPr/>
          <p:nvPr/>
        </p:nvSpPr>
        <p:spPr>
          <a:xfrm>
            <a:off x="4217436" y="4226624"/>
            <a:ext cx="4562669" cy="1343752"/>
          </a:xfrm>
          <a:prstGeom prst="roundRect">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Assorted Tasks:</a:t>
            </a:r>
          </a:p>
          <a:p>
            <a:pPr marL="742950" lvl="1" indent="-285750">
              <a:spcBef>
                <a:spcPts val="600"/>
              </a:spcBef>
              <a:buFont typeface="Arial" panose="020B0604020202020204" pitchFamily="34" charset="0"/>
              <a:buChar char="•"/>
            </a:pPr>
            <a:r>
              <a:rPr lang="en-US" sz="1200" dirty="0">
                <a:solidFill>
                  <a:schemeClr val="tx1">
                    <a:lumMod val="75000"/>
                    <a:lumOff val="25000"/>
                  </a:schemeClr>
                </a:solidFill>
              </a:rPr>
              <a:t>This method requires the least prep time, but most active time during the audit as you are pulling everything upon request.</a:t>
            </a:r>
          </a:p>
          <a:p>
            <a:pPr marL="742950" lvl="1" indent="-285750">
              <a:spcBef>
                <a:spcPts val="600"/>
              </a:spcBef>
              <a:buFont typeface="Arial" panose="020B0604020202020204" pitchFamily="34" charset="0"/>
              <a:buChar char="•"/>
            </a:pPr>
            <a:r>
              <a:rPr lang="en-US" sz="1200" dirty="0">
                <a:solidFill>
                  <a:schemeClr val="tx1">
                    <a:lumMod val="75000"/>
                    <a:lumOff val="25000"/>
                  </a:schemeClr>
                </a:solidFill>
              </a:rPr>
              <a:t>Complete Step #1 Questions</a:t>
            </a:r>
          </a:p>
        </p:txBody>
      </p:sp>
    </p:spTree>
    <p:extLst>
      <p:ext uri="{BB962C8B-B14F-4D97-AF65-F5344CB8AC3E}">
        <p14:creationId xmlns:p14="http://schemas.microsoft.com/office/powerpoint/2010/main" val="581171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8E6C6ED7-3FF8-4AEA-9DD7-BB43DF32F129}"/>
              </a:ext>
            </a:extLst>
          </p:cNvPr>
          <p:cNvSpPr/>
          <p:nvPr/>
        </p:nvSpPr>
        <p:spPr>
          <a:xfrm>
            <a:off x="2286000" y="1287624"/>
            <a:ext cx="8425543" cy="4581331"/>
          </a:xfrm>
          <a:prstGeom prst="roundRect">
            <a:avLst/>
          </a:prstGeom>
          <a:solidFill>
            <a:schemeClr val="accent4">
              <a:lumMod val="20000"/>
              <a:lumOff val="80000"/>
            </a:schemeClr>
          </a:solidFill>
          <a:ln w="25400">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4400" b="1" u="sng" dirty="0">
                <a:solidFill>
                  <a:schemeClr val="tx1">
                    <a:lumMod val="75000"/>
                    <a:lumOff val="25000"/>
                  </a:schemeClr>
                </a:solidFill>
              </a:rPr>
              <a:t>Bookmark and Share Privately</a:t>
            </a:r>
          </a:p>
          <a:p>
            <a:pPr algn="ctr"/>
            <a:r>
              <a:rPr lang="en-US" sz="1400" b="1" u="sng" dirty="0">
                <a:solidFill>
                  <a:schemeClr val="tx1">
                    <a:lumMod val="65000"/>
                    <a:lumOff val="35000"/>
                  </a:schemeClr>
                </a:solidFill>
              </a:rPr>
              <a:t>Required Time: Start 3-4 weeks prior to audit</a:t>
            </a:r>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 – </a:t>
            </a:r>
            <a:endParaRPr lang="en-US" sz="2600" b="1" dirty="0"/>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16</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dirty="0"/>
                  <a:t>Click here to go back to the start of Prep your Path</a:t>
                </a:r>
                <a:br>
                  <a:rPr lang="en-US" sz="2400" dirty="0"/>
                </a:br>
                <a:endParaRPr lang="en-US" sz="100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0190" y="4859622"/>
            <a:ext cx="1124775" cy="1009333"/>
          </a:xfrm>
          <a:prstGeom prst="rect">
            <a:avLst/>
          </a:prstGeom>
        </p:spPr>
      </p:pic>
      <p:sp>
        <p:nvSpPr>
          <p:cNvPr id="3" name="Rectangle: Rounded Corners 2">
            <a:extLst>
              <a:ext uri="{FF2B5EF4-FFF2-40B4-BE49-F238E27FC236}">
                <a16:creationId xmlns:a16="http://schemas.microsoft.com/office/drawing/2014/main" id="{5BFC1186-B6DD-4617-99FC-D074333699DD}"/>
              </a:ext>
            </a:extLst>
          </p:cNvPr>
          <p:cNvSpPr/>
          <p:nvPr/>
        </p:nvSpPr>
        <p:spPr>
          <a:xfrm>
            <a:off x="2921825" y="2782789"/>
            <a:ext cx="3270079" cy="967668"/>
          </a:xfrm>
          <a:prstGeom prst="roundRect">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System Changes required:</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New User Name &amp; password</a:t>
            </a:r>
          </a:p>
          <a:p>
            <a:pPr marL="742950" lvl="1" indent="-285750">
              <a:buFont typeface="Arial" panose="020B0604020202020204" pitchFamily="34" charset="0"/>
              <a:buChar char="•"/>
            </a:pPr>
            <a:r>
              <a:rPr lang="en-US" sz="1100" dirty="0">
                <a:solidFill>
                  <a:schemeClr val="tx1">
                    <a:lumMod val="75000"/>
                    <a:lumOff val="25000"/>
                  </a:schemeClr>
                </a:solidFill>
              </a:rPr>
              <a:t>New Access Role </a:t>
            </a:r>
            <a:r>
              <a:rPr lang="en-US" sz="1050" dirty="0">
                <a:solidFill>
                  <a:schemeClr val="tx1">
                    <a:lumMod val="75000"/>
                    <a:lumOff val="25000"/>
                  </a:schemeClr>
                </a:solidFill>
              </a:rPr>
              <a:t>(with no actual access)</a:t>
            </a:r>
            <a:endParaRPr lang="en-US" sz="1100" dirty="0">
              <a:solidFill>
                <a:schemeClr val="tx1">
                  <a:lumMod val="75000"/>
                  <a:lumOff val="25000"/>
                </a:schemeClr>
              </a:solidFill>
            </a:endParaRPr>
          </a:p>
        </p:txBody>
      </p:sp>
      <p:sp>
        <p:nvSpPr>
          <p:cNvPr id="18" name="Rectangle: Rounded Corners 17">
            <a:extLst>
              <a:ext uri="{FF2B5EF4-FFF2-40B4-BE49-F238E27FC236}">
                <a16:creationId xmlns:a16="http://schemas.microsoft.com/office/drawing/2014/main" id="{005E789D-9BAD-424C-B9EB-529A717C9159}"/>
              </a:ext>
            </a:extLst>
          </p:cNvPr>
          <p:cNvSpPr/>
          <p:nvPr/>
        </p:nvSpPr>
        <p:spPr>
          <a:xfrm>
            <a:off x="6827728" y="2782789"/>
            <a:ext cx="3273552" cy="969264"/>
          </a:xfrm>
          <a:prstGeom prst="roundRect">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400" b="1" u="sng" dirty="0">
                <a:solidFill>
                  <a:schemeClr val="tx1">
                    <a:lumMod val="75000"/>
                    <a:lumOff val="25000"/>
                  </a:schemeClr>
                </a:solidFill>
              </a:rPr>
              <a:t>Research Prep</a:t>
            </a:r>
          </a:p>
          <a:p>
            <a:pPr marL="742950" lvl="1" indent="-285750">
              <a:buFont typeface="Arial" panose="020B0604020202020204" pitchFamily="34" charset="0"/>
              <a:buChar char="•"/>
            </a:pPr>
            <a:r>
              <a:rPr lang="en-US" sz="1050" dirty="0">
                <a:solidFill>
                  <a:schemeClr val="tx1">
                    <a:lumMod val="75000"/>
                    <a:lumOff val="25000"/>
                  </a:schemeClr>
                </a:solidFill>
              </a:rPr>
              <a:t>Review System</a:t>
            </a:r>
          </a:p>
          <a:p>
            <a:pPr marL="742950" lvl="1" indent="-285750">
              <a:buFont typeface="Arial" panose="020B0604020202020204" pitchFamily="34" charset="0"/>
              <a:buChar char="•"/>
            </a:pPr>
            <a:r>
              <a:rPr lang="en-US" sz="1050" dirty="0">
                <a:solidFill>
                  <a:schemeClr val="tx1">
                    <a:lumMod val="75000"/>
                    <a:lumOff val="25000"/>
                  </a:schemeClr>
                </a:solidFill>
              </a:rPr>
              <a:t>Familiarize yourself with Doc History and FAARP</a:t>
            </a:r>
          </a:p>
          <a:p>
            <a:pPr marL="742950" lvl="1" indent="-285750">
              <a:buFont typeface="Arial" panose="020B0604020202020204" pitchFamily="34" charset="0"/>
              <a:buChar char="•"/>
            </a:pPr>
            <a:r>
              <a:rPr lang="en-US" sz="1050" dirty="0">
                <a:solidFill>
                  <a:schemeClr val="tx1">
                    <a:lumMod val="75000"/>
                    <a:lumOff val="25000"/>
                  </a:schemeClr>
                </a:solidFill>
              </a:rPr>
              <a:t>Attend training on Sharing</a:t>
            </a:r>
          </a:p>
          <a:p>
            <a:pPr marL="742950" lvl="1" indent="-285750">
              <a:buFont typeface="Arial" panose="020B0604020202020204" pitchFamily="34" charset="0"/>
              <a:buChar char="•"/>
            </a:pPr>
            <a:endParaRPr lang="en-US" sz="1100" dirty="0"/>
          </a:p>
        </p:txBody>
      </p:sp>
      <p:sp>
        <p:nvSpPr>
          <p:cNvPr id="16" name="Rectangle: Rounded Corners 15">
            <a:extLst>
              <a:ext uri="{FF2B5EF4-FFF2-40B4-BE49-F238E27FC236}">
                <a16:creationId xmlns:a16="http://schemas.microsoft.com/office/drawing/2014/main" id="{0E6FA5F0-3BA1-4EE8-AECD-DD21F4569579}"/>
              </a:ext>
            </a:extLst>
          </p:cNvPr>
          <p:cNvSpPr/>
          <p:nvPr/>
        </p:nvSpPr>
        <p:spPr>
          <a:xfrm>
            <a:off x="4217436" y="4133314"/>
            <a:ext cx="4562669" cy="1530364"/>
          </a:xfrm>
          <a:prstGeom prst="roundRect">
            <a:avLst/>
          </a:prstGeom>
          <a:solidFill>
            <a:schemeClr val="accent4">
              <a:lumMod val="60000"/>
              <a:lumOff val="40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Assorted Tasks:</a:t>
            </a:r>
          </a:p>
          <a:p>
            <a:pPr marL="742950" lvl="1" indent="-285750">
              <a:buFont typeface="Arial" panose="020B0604020202020204" pitchFamily="34" charset="0"/>
              <a:buChar char="•"/>
            </a:pPr>
            <a:r>
              <a:rPr lang="en-US" sz="1200" dirty="0">
                <a:solidFill>
                  <a:schemeClr val="tx1">
                    <a:lumMod val="75000"/>
                    <a:lumOff val="25000"/>
                  </a:schemeClr>
                </a:solidFill>
              </a:rPr>
              <a:t>You will be sharing every file with the auditor’s User Name before they come, and this will take time to do correctly.</a:t>
            </a:r>
          </a:p>
          <a:p>
            <a:pPr marL="742950" lvl="1" indent="-285750">
              <a:buFont typeface="Arial" panose="020B0604020202020204" pitchFamily="34" charset="0"/>
              <a:buChar char="•"/>
            </a:pPr>
            <a:r>
              <a:rPr lang="en-US" sz="1200" dirty="0">
                <a:solidFill>
                  <a:schemeClr val="tx1">
                    <a:lumMod val="75000"/>
                    <a:lumOff val="25000"/>
                  </a:schemeClr>
                </a:solidFill>
              </a:rPr>
              <a:t>Login to Auditor account before they arrive and confirm you shared correctly</a:t>
            </a:r>
          </a:p>
          <a:p>
            <a:pPr marL="742950" lvl="1" indent="-285750">
              <a:buFont typeface="Arial" panose="020B0604020202020204" pitchFamily="34" charset="0"/>
              <a:buChar char="•"/>
            </a:pPr>
            <a:r>
              <a:rPr lang="en-US" sz="1200" dirty="0">
                <a:solidFill>
                  <a:schemeClr val="tx1">
                    <a:lumMod val="75000"/>
                    <a:lumOff val="25000"/>
                  </a:schemeClr>
                </a:solidFill>
              </a:rPr>
              <a:t>Complete Step #1 Questions</a:t>
            </a:r>
          </a:p>
        </p:txBody>
      </p:sp>
      <p:sp>
        <p:nvSpPr>
          <p:cNvPr id="6" name="TextBox 5">
            <a:extLst>
              <a:ext uri="{FF2B5EF4-FFF2-40B4-BE49-F238E27FC236}">
                <a16:creationId xmlns:a16="http://schemas.microsoft.com/office/drawing/2014/main" id="{2702F301-9671-405F-89D6-6FB4A946BCE0}"/>
              </a:ext>
            </a:extLst>
          </p:cNvPr>
          <p:cNvSpPr txBox="1"/>
          <p:nvPr/>
        </p:nvSpPr>
        <p:spPr>
          <a:xfrm>
            <a:off x="5738324" y="-12772"/>
            <a:ext cx="2435290" cy="1384995"/>
          </a:xfrm>
          <a:prstGeom prst="rect">
            <a:avLst/>
          </a:prstGeom>
        </p:spPr>
        <p:txBody>
          <a:bodyPr vert="horz" lIns="91440" tIns="45720" rIns="91440" bIns="45720" rtlCol="0" anchor="ctr">
            <a:normAutofit/>
          </a:bodyPr>
          <a:lstStyle>
            <a:lvl1pPr defTabSz="609585">
              <a:spcBef>
                <a:spcPct val="0"/>
              </a:spcBef>
              <a:buNone/>
              <a:defRPr sz="2800" b="1">
                <a:latin typeface="Franklin Gothic Book" panose="020B0503020102020204" pitchFamily="34" charset="0"/>
                <a:ea typeface="+mj-ea"/>
                <a:cs typeface="+mj-cs"/>
              </a:defRPr>
            </a:lvl1pPr>
          </a:lstStyle>
          <a:p>
            <a:r>
              <a:rPr lang="en-US" dirty="0"/>
              <a:t>Bookmark &amp; Share Privately</a:t>
            </a:r>
          </a:p>
        </p:txBody>
      </p:sp>
    </p:spTree>
    <p:extLst>
      <p:ext uri="{BB962C8B-B14F-4D97-AF65-F5344CB8AC3E}">
        <p14:creationId xmlns:p14="http://schemas.microsoft.com/office/powerpoint/2010/main" val="328117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8E6C6ED7-3FF8-4AEA-9DD7-BB43DF32F129}"/>
              </a:ext>
            </a:extLst>
          </p:cNvPr>
          <p:cNvSpPr/>
          <p:nvPr/>
        </p:nvSpPr>
        <p:spPr>
          <a:xfrm>
            <a:off x="2286000" y="1287624"/>
            <a:ext cx="8425543" cy="4581331"/>
          </a:xfrm>
          <a:prstGeom prst="roundRect">
            <a:avLst/>
          </a:prstGeom>
          <a:solidFill>
            <a:schemeClr val="accent6">
              <a:lumMod val="20000"/>
              <a:lumOff val="80000"/>
            </a:schemeClr>
          </a:solidFill>
          <a:ln w="25400">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4400" b="1" u="sng" dirty="0">
                <a:solidFill>
                  <a:schemeClr val="tx1">
                    <a:lumMod val="75000"/>
                    <a:lumOff val="25000"/>
                  </a:schemeClr>
                </a:solidFill>
              </a:rPr>
              <a:t>Bookmark and Share Publicly</a:t>
            </a:r>
          </a:p>
          <a:p>
            <a:pPr algn="ctr"/>
            <a:r>
              <a:rPr lang="en-US" sz="1400" b="1" u="sng" dirty="0">
                <a:solidFill>
                  <a:schemeClr val="tx1">
                    <a:lumMod val="65000"/>
                    <a:lumOff val="35000"/>
                  </a:schemeClr>
                </a:solidFill>
              </a:rPr>
              <a:t>Required Time: Start 3-4 weeks prior to audit</a:t>
            </a:r>
          </a:p>
        </p:txBody>
      </p:sp>
      <p:sp>
        <p:nvSpPr>
          <p:cNvPr id="2" name="Title 1"/>
          <p:cNvSpPr>
            <a:spLocks noGrp="1"/>
          </p:cNvSpPr>
          <p:nvPr>
            <p:ph type="title"/>
          </p:nvPr>
        </p:nvSpPr>
        <p:spPr>
          <a:xfrm>
            <a:off x="1655429" y="295402"/>
            <a:ext cx="7703127" cy="695180"/>
          </a:xfrm>
        </p:spPr>
        <p:txBody>
          <a:bodyPr>
            <a:normAutofit/>
          </a:bodyPr>
          <a:lstStyle/>
          <a:p>
            <a:r>
              <a:rPr lang="en-US" sz="2800" b="1" dirty="0"/>
              <a:t>Step #3: Prep your Path – </a:t>
            </a:r>
            <a:endParaRPr lang="en-US" sz="2600" b="1" dirty="0"/>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17</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03</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dirty="0"/>
                  <a:t>Click here to go back to the start of Prep your Path</a:t>
                </a:r>
                <a:br>
                  <a:rPr lang="en-US" sz="2400" dirty="0"/>
                </a:br>
                <a:endParaRPr lang="en-US" sz="100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0190" y="4859622"/>
            <a:ext cx="1124775" cy="1009333"/>
          </a:xfrm>
          <a:prstGeom prst="rect">
            <a:avLst/>
          </a:prstGeom>
        </p:spPr>
      </p:pic>
      <p:sp>
        <p:nvSpPr>
          <p:cNvPr id="3" name="Rectangle: Rounded Corners 2">
            <a:extLst>
              <a:ext uri="{FF2B5EF4-FFF2-40B4-BE49-F238E27FC236}">
                <a16:creationId xmlns:a16="http://schemas.microsoft.com/office/drawing/2014/main" id="{5BFC1186-B6DD-4617-99FC-D074333699DD}"/>
              </a:ext>
            </a:extLst>
          </p:cNvPr>
          <p:cNvSpPr/>
          <p:nvPr/>
        </p:nvSpPr>
        <p:spPr>
          <a:xfrm>
            <a:off x="2921825" y="2782789"/>
            <a:ext cx="3270079" cy="967668"/>
          </a:xfrm>
          <a:prstGeom prst="roundRect">
            <a:avLst/>
          </a:prstGeom>
          <a:solidFill>
            <a:schemeClr val="accent6">
              <a:lumMod val="60000"/>
              <a:lumOff val="4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System Changes required:</a:t>
            </a:r>
          </a:p>
          <a:p>
            <a:pPr marL="742950" lvl="1" indent="-285750">
              <a:spcBef>
                <a:spcPts val="600"/>
              </a:spcBef>
              <a:buFont typeface="Arial" panose="020B0604020202020204" pitchFamily="34" charset="0"/>
              <a:buChar char="•"/>
            </a:pPr>
            <a:r>
              <a:rPr lang="en-US" sz="1100" dirty="0">
                <a:solidFill>
                  <a:schemeClr val="tx1">
                    <a:lumMod val="75000"/>
                    <a:lumOff val="25000"/>
                  </a:schemeClr>
                </a:solidFill>
              </a:rPr>
              <a:t>None</a:t>
            </a:r>
          </a:p>
        </p:txBody>
      </p:sp>
      <p:sp>
        <p:nvSpPr>
          <p:cNvPr id="18" name="Rectangle: Rounded Corners 17">
            <a:extLst>
              <a:ext uri="{FF2B5EF4-FFF2-40B4-BE49-F238E27FC236}">
                <a16:creationId xmlns:a16="http://schemas.microsoft.com/office/drawing/2014/main" id="{005E789D-9BAD-424C-B9EB-529A717C9159}"/>
              </a:ext>
            </a:extLst>
          </p:cNvPr>
          <p:cNvSpPr/>
          <p:nvPr/>
        </p:nvSpPr>
        <p:spPr>
          <a:xfrm>
            <a:off x="6827728" y="2782789"/>
            <a:ext cx="3273552" cy="969264"/>
          </a:xfrm>
          <a:prstGeom prst="roundRect">
            <a:avLst/>
          </a:prstGeom>
          <a:solidFill>
            <a:schemeClr val="accent6">
              <a:lumMod val="60000"/>
              <a:lumOff val="4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400" b="1" u="sng" dirty="0">
                <a:solidFill>
                  <a:schemeClr val="tx1">
                    <a:lumMod val="75000"/>
                    <a:lumOff val="25000"/>
                  </a:schemeClr>
                </a:solidFill>
              </a:rPr>
              <a:t>Research Prep</a:t>
            </a:r>
          </a:p>
          <a:p>
            <a:pPr marL="742950" lvl="1" indent="-285750">
              <a:buFont typeface="Arial" panose="020B0604020202020204" pitchFamily="34" charset="0"/>
              <a:buChar char="•"/>
            </a:pPr>
            <a:r>
              <a:rPr lang="en-US" sz="1050" dirty="0">
                <a:solidFill>
                  <a:schemeClr val="tx1">
                    <a:lumMod val="75000"/>
                    <a:lumOff val="25000"/>
                  </a:schemeClr>
                </a:solidFill>
              </a:rPr>
              <a:t>Review System</a:t>
            </a:r>
          </a:p>
          <a:p>
            <a:pPr marL="742950" lvl="1" indent="-285750">
              <a:buFont typeface="Arial" panose="020B0604020202020204" pitchFamily="34" charset="0"/>
              <a:buChar char="•"/>
            </a:pPr>
            <a:r>
              <a:rPr lang="en-US" sz="1050" dirty="0">
                <a:solidFill>
                  <a:schemeClr val="tx1">
                    <a:lumMod val="75000"/>
                    <a:lumOff val="25000"/>
                  </a:schemeClr>
                </a:solidFill>
              </a:rPr>
              <a:t>Familiarize yourself with Doc History and FAARP</a:t>
            </a:r>
          </a:p>
          <a:p>
            <a:pPr marL="742950" lvl="1" indent="-285750">
              <a:buFont typeface="Arial" panose="020B0604020202020204" pitchFamily="34" charset="0"/>
              <a:buChar char="•"/>
            </a:pPr>
            <a:r>
              <a:rPr lang="en-US" sz="1050" dirty="0">
                <a:solidFill>
                  <a:schemeClr val="tx1">
                    <a:lumMod val="75000"/>
                    <a:lumOff val="25000"/>
                  </a:schemeClr>
                </a:solidFill>
              </a:rPr>
              <a:t>Attend training on Sharing</a:t>
            </a:r>
          </a:p>
          <a:p>
            <a:pPr marL="742950" lvl="1" indent="-285750">
              <a:buFont typeface="Arial" panose="020B0604020202020204" pitchFamily="34" charset="0"/>
              <a:buChar char="•"/>
            </a:pPr>
            <a:endParaRPr lang="en-US" sz="1100" dirty="0"/>
          </a:p>
        </p:txBody>
      </p:sp>
      <p:sp>
        <p:nvSpPr>
          <p:cNvPr id="16" name="Rectangle: Rounded Corners 15">
            <a:extLst>
              <a:ext uri="{FF2B5EF4-FFF2-40B4-BE49-F238E27FC236}">
                <a16:creationId xmlns:a16="http://schemas.microsoft.com/office/drawing/2014/main" id="{0E6FA5F0-3BA1-4EE8-AECD-DD21F4569579}"/>
              </a:ext>
            </a:extLst>
          </p:cNvPr>
          <p:cNvSpPr/>
          <p:nvPr/>
        </p:nvSpPr>
        <p:spPr>
          <a:xfrm>
            <a:off x="4217436" y="4133314"/>
            <a:ext cx="4562669" cy="1530364"/>
          </a:xfrm>
          <a:prstGeom prst="roundRect">
            <a:avLst/>
          </a:prstGeom>
          <a:solidFill>
            <a:schemeClr val="accent6">
              <a:lumMod val="60000"/>
              <a:lumOff val="4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algn="ctr">
              <a:spcBef>
                <a:spcPts val="600"/>
              </a:spcBef>
            </a:pPr>
            <a:r>
              <a:rPr lang="en-US" sz="1600" b="1" u="sng" dirty="0">
                <a:solidFill>
                  <a:schemeClr val="tx1">
                    <a:lumMod val="75000"/>
                    <a:lumOff val="25000"/>
                  </a:schemeClr>
                </a:solidFill>
              </a:rPr>
              <a:t>Assorted Tasks:</a:t>
            </a:r>
          </a:p>
          <a:p>
            <a:pPr marL="742950" lvl="1" indent="-285750">
              <a:buFont typeface="Arial" panose="020B0604020202020204" pitchFamily="34" charset="0"/>
              <a:buChar char="•"/>
            </a:pPr>
            <a:r>
              <a:rPr lang="en-US" sz="1200" dirty="0">
                <a:solidFill>
                  <a:schemeClr val="tx1">
                    <a:lumMod val="75000"/>
                    <a:lumOff val="25000"/>
                  </a:schemeClr>
                </a:solidFill>
              </a:rPr>
              <a:t>You will be sharing every file with either the auditor’s email or one that you set up for them.</a:t>
            </a:r>
          </a:p>
          <a:p>
            <a:pPr marL="742950" lvl="1" indent="-285750">
              <a:buFont typeface="Arial" panose="020B0604020202020204" pitchFamily="34" charset="0"/>
              <a:buChar char="•"/>
            </a:pPr>
            <a:r>
              <a:rPr lang="en-US" sz="1200" dirty="0">
                <a:solidFill>
                  <a:schemeClr val="tx1">
                    <a:lumMod val="75000"/>
                    <a:lumOff val="25000"/>
                  </a:schemeClr>
                </a:solidFill>
              </a:rPr>
              <a:t>Practice by sharing something with another email first  to confirm you shared correctly</a:t>
            </a:r>
          </a:p>
          <a:p>
            <a:pPr marL="742950" lvl="1" indent="-285750">
              <a:buFont typeface="Arial" panose="020B0604020202020204" pitchFamily="34" charset="0"/>
              <a:buChar char="•"/>
            </a:pPr>
            <a:r>
              <a:rPr lang="en-US" sz="1200" dirty="0">
                <a:solidFill>
                  <a:schemeClr val="tx1">
                    <a:lumMod val="75000"/>
                    <a:lumOff val="25000"/>
                  </a:schemeClr>
                </a:solidFill>
              </a:rPr>
              <a:t>Complete Step #1 Questions</a:t>
            </a:r>
          </a:p>
        </p:txBody>
      </p:sp>
      <p:sp>
        <p:nvSpPr>
          <p:cNvPr id="6" name="TextBox 5">
            <a:extLst>
              <a:ext uri="{FF2B5EF4-FFF2-40B4-BE49-F238E27FC236}">
                <a16:creationId xmlns:a16="http://schemas.microsoft.com/office/drawing/2014/main" id="{2702F301-9671-405F-89D6-6FB4A946BCE0}"/>
              </a:ext>
            </a:extLst>
          </p:cNvPr>
          <p:cNvSpPr txBox="1"/>
          <p:nvPr/>
        </p:nvSpPr>
        <p:spPr>
          <a:xfrm>
            <a:off x="5738324" y="-12772"/>
            <a:ext cx="2435290" cy="1384995"/>
          </a:xfrm>
          <a:prstGeom prst="rect">
            <a:avLst/>
          </a:prstGeom>
        </p:spPr>
        <p:txBody>
          <a:bodyPr vert="horz" lIns="91440" tIns="45720" rIns="91440" bIns="45720" rtlCol="0" anchor="ctr">
            <a:normAutofit/>
          </a:bodyPr>
          <a:lstStyle>
            <a:lvl1pPr defTabSz="609585">
              <a:spcBef>
                <a:spcPct val="0"/>
              </a:spcBef>
              <a:buNone/>
              <a:defRPr sz="2800" b="1">
                <a:latin typeface="Franklin Gothic Book" panose="020B0503020102020204" pitchFamily="34" charset="0"/>
                <a:ea typeface="+mj-ea"/>
                <a:cs typeface="+mj-cs"/>
              </a:defRPr>
            </a:lvl1pPr>
          </a:lstStyle>
          <a:p>
            <a:r>
              <a:rPr lang="en-US" dirty="0"/>
              <a:t>Bookmark &amp; Share Publicly</a:t>
            </a:r>
          </a:p>
        </p:txBody>
      </p:sp>
    </p:spTree>
    <p:extLst>
      <p:ext uri="{BB962C8B-B14F-4D97-AF65-F5344CB8AC3E}">
        <p14:creationId xmlns:p14="http://schemas.microsoft.com/office/powerpoint/2010/main" val="394197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D105856E-3736-4C5D-8B40-7A04086D3351}"/>
              </a:ext>
            </a:extLst>
          </p:cNvPr>
          <p:cNvSpPr/>
          <p:nvPr/>
        </p:nvSpPr>
        <p:spPr>
          <a:xfrm>
            <a:off x="4292082" y="1632554"/>
            <a:ext cx="4870579" cy="1397420"/>
          </a:xfrm>
          <a:prstGeom prst="roundRect">
            <a:avLst/>
          </a:prstGeom>
          <a:solidFill>
            <a:srgbClr val="FFC000"/>
          </a:solidFill>
          <a:ln>
            <a:noFill/>
          </a:ln>
          <a:scene3d>
            <a:camera prst="orthographicFront"/>
            <a:lightRig rig="threePt" dir="t"/>
          </a:scene3d>
          <a:sp3d>
            <a:bevel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tx1">
                    <a:lumMod val="65000"/>
                    <a:lumOff val="35000"/>
                  </a:schemeClr>
                </a:solidFill>
              </a:rPr>
              <a:t>If you have to endure a traditional audit, CONGRATULATIONS!  We can’t help much at this point, but here’s a cute puppy just in case.</a:t>
            </a:r>
          </a:p>
        </p:txBody>
      </p:sp>
      <p:pic>
        <p:nvPicPr>
          <p:cNvPr id="2056" name="Picture 8" descr="Image result for stock puppy photos">
            <a:extLst>
              <a:ext uri="{FF2B5EF4-FFF2-40B4-BE49-F238E27FC236}">
                <a16:creationId xmlns:a16="http://schemas.microsoft.com/office/drawing/2014/main" id="{F2544C6C-BA7F-4DA7-A1E4-C08AE9C4F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6542" y="3352240"/>
            <a:ext cx="2469858" cy="230025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655429" y="295402"/>
            <a:ext cx="7703127" cy="695180"/>
          </a:xfrm>
        </p:spPr>
        <p:txBody>
          <a:bodyPr>
            <a:normAutofit/>
          </a:bodyPr>
          <a:lstStyle/>
          <a:p>
            <a:r>
              <a:rPr lang="en-US" b="1" dirty="0"/>
              <a:t>Step #4: Endure the Audit</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18</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04</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4"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6EA50CF5-15D5-44F9-81E7-EA9CC71542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17547" y="5055629"/>
            <a:ext cx="1124775" cy="1009333"/>
          </a:xfrm>
          <a:prstGeom prst="rect">
            <a:avLst/>
          </a:prstGeom>
        </p:spPr>
      </p:pic>
    </p:spTree>
    <p:extLst>
      <p:ext uri="{BB962C8B-B14F-4D97-AF65-F5344CB8AC3E}">
        <p14:creationId xmlns:p14="http://schemas.microsoft.com/office/powerpoint/2010/main" val="3860703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95402"/>
            <a:ext cx="7703127" cy="695180"/>
          </a:xfrm>
        </p:spPr>
        <p:txBody>
          <a:bodyPr>
            <a:normAutofit/>
          </a:bodyPr>
          <a:lstStyle/>
          <a:p>
            <a:r>
              <a:rPr lang="en-US" sz="2800" b="1" dirty="0"/>
              <a:t>Step #5: Reflection</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19</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05</a:t>
            </a:r>
            <a:endParaRPr lang="en-US" sz="3200" dirty="0">
              <a:solidFill>
                <a:schemeClr val="bg1"/>
              </a:solidFill>
            </a:endParaRPr>
          </a:p>
        </p:txBody>
      </p:sp>
      <p:grpSp>
        <p:nvGrpSpPr>
          <p:cNvPr id="12" name="Group 11">
            <a:extLst>
              <a:ext uri="{FF2B5EF4-FFF2-40B4-BE49-F238E27FC236}">
                <a16:creationId xmlns:a16="http://schemas.microsoft.com/office/drawing/2014/main" id="{9F705639-20C8-477C-8C86-657FB9EAD1C9}"/>
              </a:ext>
            </a:extLst>
          </p:cNvPr>
          <p:cNvGrpSpPr/>
          <p:nvPr/>
        </p:nvGrpSpPr>
        <p:grpSpPr>
          <a:xfrm>
            <a:off x="291157" y="1378424"/>
            <a:ext cx="1721799" cy="5479576"/>
            <a:chOff x="1006000" y="1248433"/>
            <a:chExt cx="1481372" cy="4766475"/>
          </a:xfrm>
        </p:grpSpPr>
        <p:grpSp>
          <p:nvGrpSpPr>
            <p:cNvPr id="13" name="Group 12">
              <a:extLst>
                <a:ext uri="{FF2B5EF4-FFF2-40B4-BE49-F238E27FC236}">
                  <a16:creationId xmlns:a16="http://schemas.microsoft.com/office/drawing/2014/main" id="{BFD97D94-C833-4616-B878-F6C5E48DAADF}"/>
                </a:ext>
              </a:extLst>
            </p:cNvPr>
            <p:cNvGrpSpPr/>
            <p:nvPr/>
          </p:nvGrpSpPr>
          <p:grpSpPr>
            <a:xfrm>
              <a:off x="1006000" y="1248433"/>
              <a:ext cx="1481372" cy="3727693"/>
              <a:chOff x="1140224" y="1139376"/>
              <a:chExt cx="1481372" cy="3727693"/>
            </a:xfrm>
          </p:grpSpPr>
          <p:sp>
            <p:nvSpPr>
              <p:cNvPr id="15" name="Rectangle 14">
                <a:extLst>
                  <a:ext uri="{FF2B5EF4-FFF2-40B4-BE49-F238E27FC236}">
                    <a16:creationId xmlns:a16="http://schemas.microsoft.com/office/drawing/2014/main" id="{995B01EE-C0B6-4F91-BE17-0C3FC5D71C76}"/>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ctagon 15">
                <a:hlinkClick r:id="rId2" action="ppaction://hlinksldjump"/>
                <a:extLst>
                  <a:ext uri="{FF2B5EF4-FFF2-40B4-BE49-F238E27FC236}">
                    <a16:creationId xmlns:a16="http://schemas.microsoft.com/office/drawing/2014/main" id="{3C5EE8CC-1467-4862-851E-27181D9A744D}"/>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14" name="Chord 13">
              <a:extLst>
                <a:ext uri="{FF2B5EF4-FFF2-40B4-BE49-F238E27FC236}">
                  <a16:creationId xmlns:a16="http://schemas.microsoft.com/office/drawing/2014/main" id="{84680C39-7414-4A90-9068-97C38F0DE222}"/>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 name="Rectangle: Rounded Corners 16">
            <a:extLst>
              <a:ext uri="{FF2B5EF4-FFF2-40B4-BE49-F238E27FC236}">
                <a16:creationId xmlns:a16="http://schemas.microsoft.com/office/drawing/2014/main" id="{3BEF20B4-1095-4872-BD10-B56A488FDCDC}"/>
              </a:ext>
            </a:extLst>
          </p:cNvPr>
          <p:cNvSpPr/>
          <p:nvPr/>
        </p:nvSpPr>
        <p:spPr>
          <a:xfrm>
            <a:off x="2295330" y="1378424"/>
            <a:ext cx="8425543" cy="4581331"/>
          </a:xfrm>
          <a:prstGeom prst="roundRect">
            <a:avLst/>
          </a:prstGeom>
          <a:solidFill>
            <a:srgbClr val="FFFFCC"/>
          </a:solidFill>
          <a:ln w="25400">
            <a:solidFill>
              <a:srgbClr val="FFFF00"/>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3600" b="1" u="sng" dirty="0">
                <a:solidFill>
                  <a:schemeClr val="tx1">
                    <a:lumMod val="75000"/>
                    <a:lumOff val="25000"/>
                  </a:schemeClr>
                </a:solidFill>
              </a:rPr>
              <a:t>Reflection</a:t>
            </a:r>
          </a:p>
          <a:p>
            <a:pPr algn="ctr"/>
            <a:r>
              <a:rPr lang="en-US" sz="1200" b="1" i="1" dirty="0">
                <a:solidFill>
                  <a:schemeClr val="bg1">
                    <a:lumMod val="65000"/>
                  </a:schemeClr>
                </a:solidFill>
              </a:rPr>
              <a:t>An audit is likely to provide you a very different view of your current system.  Take the time as soon as possible once your audit is completed to answer these and any other questions that came up during the process, as this is not something that can be easily simulated, but we can take advantage of the experience!</a:t>
            </a:r>
          </a:p>
          <a:p>
            <a:pPr marL="571500" indent="-571500">
              <a:buFont typeface="Arial" panose="020B0604020202020204" pitchFamily="34" charset="0"/>
              <a:buChar char="•"/>
            </a:pPr>
            <a:endParaRPr lang="en-US" sz="1400" b="1" u="sng" dirty="0">
              <a:solidFill>
                <a:schemeClr val="tx1">
                  <a:lumMod val="75000"/>
                  <a:lumOff val="25000"/>
                </a:schemeClr>
              </a:solidFill>
            </a:endParaRPr>
          </a:p>
          <a:p>
            <a:pPr marL="571500" indent="-571500">
              <a:spcBef>
                <a:spcPts val="600"/>
              </a:spcBef>
              <a:buFont typeface="Arial" panose="020B0604020202020204" pitchFamily="34" charset="0"/>
              <a:buChar char="•"/>
            </a:pPr>
            <a:r>
              <a:rPr lang="en-US" sz="1400" dirty="0">
                <a:solidFill>
                  <a:schemeClr val="tx1">
                    <a:lumMod val="75000"/>
                    <a:lumOff val="25000"/>
                  </a:schemeClr>
                </a:solidFill>
              </a:rPr>
              <a:t>Did you still like the way your file structure is setup?  If not, what changes would you like to make? Try to think both generally and specifically, as “I need to simplify things” can be as helpful of an answer as “I need to add a folder specifically for </a:t>
            </a:r>
            <a:r>
              <a:rPr lang="en-US" sz="1400">
                <a:solidFill>
                  <a:schemeClr val="tx1">
                    <a:lumMod val="75000"/>
                    <a:lumOff val="25000"/>
                  </a:schemeClr>
                </a:solidFill>
              </a:rPr>
              <a:t>supplemental applications.”</a:t>
            </a:r>
            <a:endParaRPr lang="en-US" sz="1400" dirty="0">
              <a:solidFill>
                <a:schemeClr val="tx1">
                  <a:lumMod val="75000"/>
                  <a:lumOff val="25000"/>
                </a:schemeClr>
              </a:solidFill>
            </a:endParaRPr>
          </a:p>
          <a:p>
            <a:pPr marL="571500" indent="-571500">
              <a:spcBef>
                <a:spcPts val="600"/>
              </a:spcBef>
              <a:buFont typeface="Arial" panose="020B0604020202020204" pitchFamily="34" charset="0"/>
              <a:buChar char="•"/>
            </a:pPr>
            <a:r>
              <a:rPr lang="en-US" sz="1400" dirty="0">
                <a:solidFill>
                  <a:schemeClr val="tx1">
                    <a:lumMod val="75000"/>
                    <a:lumOff val="25000"/>
                  </a:schemeClr>
                </a:solidFill>
              </a:rPr>
              <a:t>If you have endured an audit before this one, did you find it was much easier to do this within </a:t>
            </a:r>
            <a:r>
              <a:rPr lang="en-US" sz="1400" dirty="0" err="1">
                <a:solidFill>
                  <a:schemeClr val="tx1">
                    <a:lumMod val="75000"/>
                    <a:lumOff val="25000"/>
                  </a:schemeClr>
                </a:solidFill>
              </a:rPr>
              <a:t>YellowFolder</a:t>
            </a:r>
            <a:r>
              <a:rPr lang="en-US" sz="1400" dirty="0">
                <a:solidFill>
                  <a:schemeClr val="tx1">
                    <a:lumMod val="75000"/>
                    <a:lumOff val="25000"/>
                  </a:schemeClr>
                </a:solidFill>
              </a:rPr>
              <a:t>?  If so, awesome, but if not what needs to change to make it easier?</a:t>
            </a:r>
          </a:p>
          <a:p>
            <a:pPr marL="571500" indent="-571500">
              <a:spcBef>
                <a:spcPts val="600"/>
              </a:spcBef>
              <a:buFont typeface="Arial" panose="020B0604020202020204" pitchFamily="34" charset="0"/>
              <a:buChar char="•"/>
            </a:pPr>
            <a:r>
              <a:rPr lang="en-US" sz="1400" dirty="0">
                <a:solidFill>
                  <a:schemeClr val="tx1">
                    <a:lumMod val="75000"/>
                    <a:lumOff val="25000"/>
                  </a:schemeClr>
                </a:solidFill>
              </a:rPr>
              <a:t>Would you approach the next audit differently than you approached this one?  If so, what would you do differently?</a:t>
            </a:r>
          </a:p>
          <a:p>
            <a:pPr marL="571500" indent="-571500">
              <a:spcBef>
                <a:spcPts val="600"/>
              </a:spcBef>
              <a:buFont typeface="Arial" panose="020B0604020202020204" pitchFamily="34" charset="0"/>
              <a:buChar char="•"/>
            </a:pPr>
            <a:r>
              <a:rPr lang="en-US" sz="1400" dirty="0">
                <a:solidFill>
                  <a:schemeClr val="tx1">
                    <a:lumMod val="75000"/>
                    <a:lumOff val="25000"/>
                  </a:schemeClr>
                </a:solidFill>
              </a:rPr>
              <a:t>Do you need to change any of your upload processes to make file storage easier?</a:t>
            </a:r>
          </a:p>
          <a:p>
            <a:pPr marL="571500" indent="-571500">
              <a:spcBef>
                <a:spcPts val="600"/>
              </a:spcBef>
              <a:buFont typeface="Arial" panose="020B0604020202020204" pitchFamily="34" charset="0"/>
              <a:buChar char="•"/>
            </a:pPr>
            <a:r>
              <a:rPr lang="en-US" sz="1400" dirty="0">
                <a:solidFill>
                  <a:schemeClr val="tx1">
                    <a:lumMod val="75000"/>
                    <a:lumOff val="25000"/>
                  </a:schemeClr>
                </a:solidFill>
              </a:rPr>
              <a:t>If you are not paperless already, does this experience make you want to be more or less?  If more, what steps need to be taken to become truly paperless?</a:t>
            </a:r>
          </a:p>
        </p:txBody>
      </p:sp>
    </p:spTree>
    <p:extLst>
      <p:ext uri="{BB962C8B-B14F-4D97-AF65-F5344CB8AC3E}">
        <p14:creationId xmlns:p14="http://schemas.microsoft.com/office/powerpoint/2010/main" val="1038275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defTabSz="609585"/>
            <a:r>
              <a:rPr lang="en-US">
                <a:solidFill>
                  <a:prstClr val="black">
                    <a:tint val="75000"/>
                  </a:prstClr>
                </a:solidFill>
                <a:latin typeface="Calibri"/>
              </a:rPr>
              <a:t>© YellowFolder, LLC, All Rights Reserved.</a:t>
            </a:r>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2</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6843C0B6-644D-4646-842B-F14649362BA7}"/>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Title 1">
            <a:extLst>
              <a:ext uri="{FF2B5EF4-FFF2-40B4-BE49-F238E27FC236}">
                <a16:creationId xmlns:a16="http://schemas.microsoft.com/office/drawing/2014/main" id="{AC349850-F4D2-436B-BA9E-F284C59B9BF9}"/>
              </a:ext>
            </a:extLst>
          </p:cNvPr>
          <p:cNvSpPr txBox="1">
            <a:spLocks/>
          </p:cNvSpPr>
          <p:nvPr/>
        </p:nvSpPr>
        <p:spPr>
          <a:xfrm>
            <a:off x="1655429" y="295402"/>
            <a:ext cx="7703127" cy="695180"/>
          </a:xfrm>
          <a:prstGeom prst="rect">
            <a:avLst/>
          </a:prstGeom>
        </p:spPr>
        <p:txBody>
          <a:bodyPr vert="horz" lIns="91440" tIns="45720" rIns="91440" bIns="45720" rtlCol="0" anchor="ctr">
            <a:normAutofit/>
          </a:bodyPr>
          <a:lstStyle>
            <a:lvl1pPr algn="l" defTabSz="609585" rtl="0" eaLnBrk="1" latinLnBrk="0" hangingPunct="1">
              <a:spcBef>
                <a:spcPct val="0"/>
              </a:spcBef>
              <a:buNone/>
              <a:defRPr sz="3733" b="0" kern="1200">
                <a:solidFill>
                  <a:schemeClr val="tx1"/>
                </a:solidFill>
                <a:latin typeface="Franklin Gothic Book" panose="020B0503020102020204" pitchFamily="34" charset="0"/>
                <a:ea typeface="+mj-ea"/>
                <a:cs typeface="+mj-cs"/>
              </a:defRPr>
            </a:lvl1pPr>
          </a:lstStyle>
          <a:p>
            <a:r>
              <a:rPr lang="en-US" b="1" dirty="0"/>
              <a:t>Agenda	</a:t>
            </a:r>
          </a:p>
        </p:txBody>
      </p:sp>
      <p:sp>
        <p:nvSpPr>
          <p:cNvPr id="12" name="Rectangle 11">
            <a:extLst>
              <a:ext uri="{FF2B5EF4-FFF2-40B4-BE49-F238E27FC236}">
                <a16:creationId xmlns:a16="http://schemas.microsoft.com/office/drawing/2014/main" id="{05A8BD4C-F563-45C2-99B9-791DE0BC7128}"/>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00</a:t>
            </a:r>
            <a:endParaRPr lang="en-US" sz="3200" dirty="0">
              <a:solidFill>
                <a:schemeClr val="bg1"/>
              </a:solidFill>
            </a:endParaRPr>
          </a:p>
        </p:txBody>
      </p:sp>
      <p:sp>
        <p:nvSpPr>
          <p:cNvPr id="13" name="Content Placeholder 2">
            <a:extLst>
              <a:ext uri="{FF2B5EF4-FFF2-40B4-BE49-F238E27FC236}">
                <a16:creationId xmlns:a16="http://schemas.microsoft.com/office/drawing/2014/main" id="{C58E9A3D-3FFF-4665-B48F-39F8D42AE72C}"/>
              </a:ext>
            </a:extLst>
          </p:cNvPr>
          <p:cNvSpPr>
            <a:spLocks noGrp="1"/>
          </p:cNvSpPr>
          <p:nvPr>
            <p:ph idx="1"/>
          </p:nvPr>
        </p:nvSpPr>
        <p:spPr>
          <a:xfrm>
            <a:off x="609601" y="1911122"/>
            <a:ext cx="10972800" cy="3806367"/>
          </a:xfrm>
        </p:spPr>
        <p:txBody>
          <a:bodyPr>
            <a:normAutofit lnSpcReduction="10000"/>
          </a:bodyPr>
          <a:lstStyle/>
          <a:p>
            <a:pPr marL="0" indent="0">
              <a:buNone/>
            </a:pPr>
            <a:r>
              <a:rPr lang="en-US" dirty="0">
                <a:solidFill>
                  <a:srgbClr val="C00000"/>
                </a:solidFill>
                <a:latin typeface="Century Gothic" panose="020B0502020202020204" pitchFamily="34" charset="0"/>
                <a:cs typeface="Arial" panose="020B0604020202020204" pitchFamily="34" charset="0"/>
              </a:rPr>
              <a:t>01</a:t>
            </a:r>
            <a:r>
              <a:rPr lang="en-US" dirty="0">
                <a:solidFill>
                  <a:srgbClr val="33CC33"/>
                </a:solidFill>
                <a:latin typeface="Century Gothic" panose="020B0502020202020204" pitchFamily="34" charset="0"/>
              </a:rPr>
              <a:t>	 </a:t>
            </a:r>
            <a:r>
              <a:rPr lang="en-US" dirty="0">
                <a:latin typeface="Century Gothic" panose="020B0502020202020204" pitchFamily="34" charset="0"/>
              </a:rPr>
              <a:t>Course Objective </a:t>
            </a:r>
            <a:r>
              <a:rPr lang="en-US" dirty="0">
                <a:solidFill>
                  <a:srgbClr val="33CC33"/>
                </a:solidFill>
                <a:latin typeface="Century Gothic" panose="020B0502020202020204" pitchFamily="34" charset="0"/>
              </a:rPr>
              <a:t>	</a:t>
            </a:r>
          </a:p>
          <a:p>
            <a:pPr marL="0" indent="0">
              <a:buNone/>
            </a:pPr>
            <a:r>
              <a:rPr lang="en-US" dirty="0">
                <a:solidFill>
                  <a:srgbClr val="C00000"/>
                </a:solidFill>
                <a:latin typeface="Century Gothic" panose="020B0502020202020204" pitchFamily="34" charset="0"/>
                <a:cs typeface="Arial" panose="020B0604020202020204" pitchFamily="34" charset="0"/>
              </a:rPr>
              <a:t>02	 </a:t>
            </a:r>
            <a:r>
              <a:rPr lang="en-US" dirty="0">
                <a:latin typeface="Century Gothic" panose="020B0502020202020204" pitchFamily="34" charset="0"/>
                <a:cs typeface="Arial" panose="020B0604020202020204" pitchFamily="34" charset="0"/>
              </a:rPr>
              <a:t>Interactive</a:t>
            </a:r>
            <a:r>
              <a:rPr lang="en-US" dirty="0">
                <a:solidFill>
                  <a:srgbClr val="C00000"/>
                </a:solidFill>
                <a:latin typeface="Century Gothic" panose="020B0502020202020204" pitchFamily="34" charset="0"/>
                <a:cs typeface="Arial" panose="020B0604020202020204" pitchFamily="34" charset="0"/>
              </a:rPr>
              <a:t> </a:t>
            </a:r>
            <a:r>
              <a:rPr lang="en-US" dirty="0">
                <a:latin typeface="Century Gothic" panose="020B0502020202020204" pitchFamily="34" charset="0"/>
                <a:cs typeface="Arial" panose="020B0604020202020204" pitchFamily="34" charset="0"/>
              </a:rPr>
              <a:t>Check Points</a:t>
            </a:r>
            <a:r>
              <a:rPr lang="en-US" dirty="0">
                <a:solidFill>
                  <a:srgbClr val="C00000"/>
                </a:solidFill>
                <a:latin typeface="Century Gothic" panose="020B0502020202020204" pitchFamily="34" charset="0"/>
                <a:cs typeface="Arial" panose="020B0604020202020204" pitchFamily="34" charset="0"/>
              </a:rPr>
              <a:t>	</a:t>
            </a:r>
            <a:endParaRPr lang="en-US"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dirty="0">
                <a:solidFill>
                  <a:srgbClr val="C00000"/>
                </a:solidFill>
                <a:latin typeface="Century Gothic" panose="020B0502020202020204" pitchFamily="34" charset="0"/>
                <a:cs typeface="Arial" panose="020B0604020202020204" pitchFamily="34" charset="0"/>
              </a:rPr>
              <a:t>03 	 </a:t>
            </a:r>
            <a:r>
              <a:rPr lang="en-US" dirty="0">
                <a:latin typeface="Century Gothic" panose="020B0502020202020204" pitchFamily="34" charset="0"/>
                <a:cs typeface="Arial" panose="020B0604020202020204" pitchFamily="34" charset="0"/>
              </a:rPr>
              <a:t>Audit Options	</a:t>
            </a:r>
          </a:p>
          <a:p>
            <a:pPr marL="0" indent="0">
              <a:buNone/>
            </a:pPr>
            <a:r>
              <a:rPr lang="en-US" dirty="0">
                <a:solidFill>
                  <a:srgbClr val="C00000"/>
                </a:solidFill>
                <a:latin typeface="Century Gothic" panose="020B0502020202020204" pitchFamily="34" charset="0"/>
                <a:cs typeface="Arial" panose="020B0604020202020204" pitchFamily="34" charset="0"/>
              </a:rPr>
              <a:t>04 	</a:t>
            </a:r>
            <a:r>
              <a:rPr lang="en-US" dirty="0">
                <a:latin typeface="Century Gothic" panose="020B0502020202020204" pitchFamily="34" charset="0"/>
                <a:cs typeface="Arial" panose="020B0604020202020204" pitchFamily="34" charset="0"/>
              </a:rPr>
              <a:t> Enduring an Audit</a:t>
            </a:r>
            <a:r>
              <a:rPr lang="en-US" dirty="0">
                <a:solidFill>
                  <a:srgbClr val="C00000"/>
                </a:solidFill>
                <a:latin typeface="Century Gothic" panose="020B0502020202020204" pitchFamily="34" charset="0"/>
                <a:cs typeface="Arial" panose="020B0604020202020204" pitchFamily="34" charset="0"/>
              </a:rPr>
              <a:t>	</a:t>
            </a:r>
          </a:p>
          <a:p>
            <a:pPr marL="0" indent="0">
              <a:buNone/>
            </a:pPr>
            <a:r>
              <a:rPr lang="en-US" dirty="0">
                <a:solidFill>
                  <a:srgbClr val="C00000"/>
                </a:solidFill>
                <a:latin typeface="Century Gothic" panose="020B0502020202020204" pitchFamily="34" charset="0"/>
                <a:cs typeface="Arial" panose="020B0604020202020204" pitchFamily="34" charset="0"/>
              </a:rPr>
              <a:t>05 	</a:t>
            </a:r>
            <a:r>
              <a:rPr lang="en-US" dirty="0">
                <a:latin typeface="Century Gothic" panose="020B0502020202020204" pitchFamily="34" charset="0"/>
                <a:cs typeface="Arial" panose="020B0604020202020204" pitchFamily="34" charset="0"/>
              </a:rPr>
              <a:t> Reflection</a:t>
            </a:r>
            <a:endParaRPr lang="en-US" dirty="0">
              <a:solidFill>
                <a:srgbClr val="C00000"/>
              </a:solidFill>
              <a:latin typeface="Century Gothic" panose="020B0502020202020204" pitchFamily="34" charset="0"/>
              <a:cs typeface="Arial" panose="020B0604020202020204" pitchFamily="34" charset="0"/>
            </a:endParaRPr>
          </a:p>
          <a:p>
            <a:pPr marL="0" indent="0">
              <a:buNone/>
            </a:pPr>
            <a:r>
              <a:rPr lang="en-US" dirty="0">
                <a:solidFill>
                  <a:srgbClr val="C00000"/>
                </a:solidFill>
                <a:latin typeface="Century Gothic" panose="020B0502020202020204" pitchFamily="34" charset="0"/>
                <a:cs typeface="Arial" panose="020B0604020202020204" pitchFamily="34" charset="0"/>
              </a:rPr>
              <a:t>06 	</a:t>
            </a:r>
            <a:r>
              <a:rPr lang="en-US" dirty="0">
                <a:latin typeface="Century Gothic" panose="020B0502020202020204" pitchFamily="34" charset="0"/>
                <a:cs typeface="Arial" panose="020B0604020202020204" pitchFamily="34" charset="0"/>
              </a:rPr>
              <a:t> Support</a:t>
            </a:r>
          </a:p>
          <a:p>
            <a:pPr marL="0" indent="0">
              <a:buNone/>
            </a:pPr>
            <a:r>
              <a:rPr lang="en-US" dirty="0">
                <a:solidFill>
                  <a:srgbClr val="C00000"/>
                </a:solidFill>
                <a:latin typeface="Century Gothic" panose="020B0502020202020204" pitchFamily="34" charset="0"/>
                <a:cs typeface="Arial" panose="020B0604020202020204" pitchFamily="34" charset="0"/>
              </a:rPr>
              <a:t>07 	</a:t>
            </a:r>
            <a:r>
              <a:rPr lang="en-US" dirty="0">
                <a:latin typeface="Century Gothic" panose="020B0502020202020204" pitchFamily="34" charset="0"/>
                <a:cs typeface="Arial" panose="020B0604020202020204" pitchFamily="34" charset="0"/>
              </a:rPr>
              <a:t> Course Completion Certificate</a:t>
            </a:r>
            <a:endParaRPr lang="en-US" dirty="0">
              <a:solidFill>
                <a:srgbClr val="C00000"/>
              </a:solidFill>
              <a:latin typeface="Century Gothic" panose="020B0502020202020204" pitchFamily="34" charset="0"/>
              <a:cs typeface="Arial" panose="020B0604020202020204" pitchFamily="34" charset="0"/>
            </a:endParaRPr>
          </a:p>
          <a:p>
            <a:pPr marL="0" indent="0">
              <a:buNone/>
            </a:pPr>
            <a:endParaRPr lang="en-US" dirty="0">
              <a:solidFill>
                <a:srgbClr val="C00000"/>
              </a:solidFill>
              <a:latin typeface="Century Gothic" panose="020B0502020202020204" pitchFamily="34" charset="0"/>
              <a:cs typeface="Arial" panose="020B0604020202020204" pitchFamily="34" charset="0"/>
            </a:endParaRPr>
          </a:p>
          <a:p>
            <a:pPr marL="0" indent="0">
              <a:buNone/>
            </a:pPr>
            <a:endParaRPr lang="en-US"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824568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965" y="283765"/>
            <a:ext cx="7703127" cy="695180"/>
          </a:xfrm>
        </p:spPr>
        <p:txBody>
          <a:bodyPr>
            <a:normAutofit/>
          </a:bodyPr>
          <a:lstStyle/>
          <a:p>
            <a:r>
              <a:rPr lang="en-US" sz="2800" b="1" dirty="0"/>
              <a:t>Support</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20</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06</a:t>
            </a:r>
            <a:endParaRPr lang="en-US" sz="3200" dirty="0">
              <a:solidFill>
                <a:schemeClr val="bg1"/>
              </a:solidFill>
            </a:endParaRPr>
          </a:p>
        </p:txBody>
      </p:sp>
      <p:grpSp>
        <p:nvGrpSpPr>
          <p:cNvPr id="12" name="Group 11">
            <a:extLst>
              <a:ext uri="{FF2B5EF4-FFF2-40B4-BE49-F238E27FC236}">
                <a16:creationId xmlns:a16="http://schemas.microsoft.com/office/drawing/2014/main" id="{9F705639-20C8-477C-8C86-657FB9EAD1C9}"/>
              </a:ext>
            </a:extLst>
          </p:cNvPr>
          <p:cNvGrpSpPr/>
          <p:nvPr/>
        </p:nvGrpSpPr>
        <p:grpSpPr>
          <a:xfrm>
            <a:off x="291157" y="1378424"/>
            <a:ext cx="1721799" cy="5479576"/>
            <a:chOff x="1006000" y="1248433"/>
            <a:chExt cx="1481372" cy="4766475"/>
          </a:xfrm>
        </p:grpSpPr>
        <p:grpSp>
          <p:nvGrpSpPr>
            <p:cNvPr id="13" name="Group 12">
              <a:extLst>
                <a:ext uri="{FF2B5EF4-FFF2-40B4-BE49-F238E27FC236}">
                  <a16:creationId xmlns:a16="http://schemas.microsoft.com/office/drawing/2014/main" id="{BFD97D94-C833-4616-B878-F6C5E48DAADF}"/>
                </a:ext>
              </a:extLst>
            </p:cNvPr>
            <p:cNvGrpSpPr/>
            <p:nvPr/>
          </p:nvGrpSpPr>
          <p:grpSpPr>
            <a:xfrm>
              <a:off x="1006000" y="1248433"/>
              <a:ext cx="1481372" cy="3727693"/>
              <a:chOff x="1140224" y="1139376"/>
              <a:chExt cx="1481372" cy="3727693"/>
            </a:xfrm>
          </p:grpSpPr>
          <p:sp>
            <p:nvSpPr>
              <p:cNvPr id="15" name="Rectangle 14">
                <a:extLst>
                  <a:ext uri="{FF2B5EF4-FFF2-40B4-BE49-F238E27FC236}">
                    <a16:creationId xmlns:a16="http://schemas.microsoft.com/office/drawing/2014/main" id="{995B01EE-C0B6-4F91-BE17-0C3FC5D71C76}"/>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ctagon 15">
                <a:hlinkClick r:id="rId2" action="ppaction://hlinksldjump"/>
                <a:extLst>
                  <a:ext uri="{FF2B5EF4-FFF2-40B4-BE49-F238E27FC236}">
                    <a16:creationId xmlns:a16="http://schemas.microsoft.com/office/drawing/2014/main" id="{3C5EE8CC-1467-4862-851E-27181D9A744D}"/>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14" name="Chord 13">
              <a:extLst>
                <a:ext uri="{FF2B5EF4-FFF2-40B4-BE49-F238E27FC236}">
                  <a16:creationId xmlns:a16="http://schemas.microsoft.com/office/drawing/2014/main" id="{84680C39-7414-4A90-9068-97C38F0DE222}"/>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8" name="Shape 322">
            <a:extLst>
              <a:ext uri="{FF2B5EF4-FFF2-40B4-BE49-F238E27FC236}">
                <a16:creationId xmlns:a16="http://schemas.microsoft.com/office/drawing/2014/main" id="{5A8709FB-FFD2-4972-8471-4600CD9DBED5}"/>
              </a:ext>
            </a:extLst>
          </p:cNvPr>
          <p:cNvPicPr preferRelativeResize="0"/>
          <p:nvPr/>
        </p:nvPicPr>
        <p:blipFill rotWithShape="1">
          <a:blip r:embed="rId3">
            <a:alphaModFix/>
          </a:blip>
          <a:srcRect l="2390" t="3567" r="2362" b="15729"/>
          <a:stretch/>
        </p:blipFill>
        <p:spPr>
          <a:xfrm>
            <a:off x="2956724" y="1199789"/>
            <a:ext cx="7203276" cy="4714874"/>
          </a:xfrm>
          <a:prstGeom prst="rect">
            <a:avLst/>
          </a:prstGeom>
          <a:noFill/>
          <a:ln w="9525"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3808463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95402"/>
            <a:ext cx="7703127" cy="695180"/>
          </a:xfrm>
        </p:spPr>
        <p:txBody>
          <a:bodyPr>
            <a:normAutofit/>
          </a:bodyPr>
          <a:lstStyle/>
          <a:p>
            <a:r>
              <a:rPr lang="en-US" sz="2800" b="1" dirty="0"/>
              <a:t>Course Completion Certificate </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21</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06</a:t>
            </a:r>
            <a:endParaRPr lang="en-US" sz="3200" dirty="0">
              <a:solidFill>
                <a:schemeClr val="bg1"/>
              </a:solidFill>
            </a:endParaRPr>
          </a:p>
        </p:txBody>
      </p:sp>
      <p:grpSp>
        <p:nvGrpSpPr>
          <p:cNvPr id="12" name="Group 11">
            <a:extLst>
              <a:ext uri="{FF2B5EF4-FFF2-40B4-BE49-F238E27FC236}">
                <a16:creationId xmlns:a16="http://schemas.microsoft.com/office/drawing/2014/main" id="{9F705639-20C8-477C-8C86-657FB9EAD1C9}"/>
              </a:ext>
            </a:extLst>
          </p:cNvPr>
          <p:cNvGrpSpPr/>
          <p:nvPr/>
        </p:nvGrpSpPr>
        <p:grpSpPr>
          <a:xfrm>
            <a:off x="291157" y="1378424"/>
            <a:ext cx="1721799" cy="5479576"/>
            <a:chOff x="1006000" y="1248433"/>
            <a:chExt cx="1481372" cy="4766475"/>
          </a:xfrm>
        </p:grpSpPr>
        <p:grpSp>
          <p:nvGrpSpPr>
            <p:cNvPr id="13" name="Group 12">
              <a:extLst>
                <a:ext uri="{FF2B5EF4-FFF2-40B4-BE49-F238E27FC236}">
                  <a16:creationId xmlns:a16="http://schemas.microsoft.com/office/drawing/2014/main" id="{BFD97D94-C833-4616-B878-F6C5E48DAADF}"/>
                </a:ext>
              </a:extLst>
            </p:cNvPr>
            <p:cNvGrpSpPr/>
            <p:nvPr/>
          </p:nvGrpSpPr>
          <p:grpSpPr>
            <a:xfrm>
              <a:off x="1006000" y="1248433"/>
              <a:ext cx="1481372" cy="3727693"/>
              <a:chOff x="1140224" y="1139376"/>
              <a:chExt cx="1481372" cy="3727693"/>
            </a:xfrm>
          </p:grpSpPr>
          <p:sp>
            <p:nvSpPr>
              <p:cNvPr id="15" name="Rectangle 14">
                <a:extLst>
                  <a:ext uri="{FF2B5EF4-FFF2-40B4-BE49-F238E27FC236}">
                    <a16:creationId xmlns:a16="http://schemas.microsoft.com/office/drawing/2014/main" id="{995B01EE-C0B6-4F91-BE17-0C3FC5D71C76}"/>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ctagon 15">
                <a:hlinkClick r:id="rId2" action="ppaction://hlinksldjump"/>
                <a:extLst>
                  <a:ext uri="{FF2B5EF4-FFF2-40B4-BE49-F238E27FC236}">
                    <a16:creationId xmlns:a16="http://schemas.microsoft.com/office/drawing/2014/main" id="{3C5EE8CC-1467-4862-851E-27181D9A744D}"/>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14" name="Chord 13">
              <a:extLst>
                <a:ext uri="{FF2B5EF4-FFF2-40B4-BE49-F238E27FC236}">
                  <a16:creationId xmlns:a16="http://schemas.microsoft.com/office/drawing/2014/main" id="{84680C39-7414-4A90-9068-97C38F0DE222}"/>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 name="Shape 345">
            <a:extLst>
              <a:ext uri="{FF2B5EF4-FFF2-40B4-BE49-F238E27FC236}">
                <a16:creationId xmlns:a16="http://schemas.microsoft.com/office/drawing/2014/main" id="{8DC282C1-DF9E-43CF-A56E-FBA77011576C}"/>
              </a:ext>
            </a:extLst>
          </p:cNvPr>
          <p:cNvSpPr txBox="1">
            <a:spLocks/>
          </p:cNvSpPr>
          <p:nvPr/>
        </p:nvSpPr>
        <p:spPr>
          <a:xfrm>
            <a:off x="2605483" y="2523567"/>
            <a:ext cx="8550000" cy="2299800"/>
          </a:xfrm>
          <a:prstGeom prst="rect">
            <a:avLst/>
          </a:prstGeom>
          <a:noFill/>
          <a:ln>
            <a:noFill/>
          </a:ln>
        </p:spPr>
        <p:txBody>
          <a:bodyPr spcFirstLastPara="1" vert="horz" wrap="square" lIns="91425" tIns="45700" rIns="91425" bIns="45700" rtlCol="0" anchor="ctr" anchorCtr="0">
            <a:noAutofit/>
          </a:bodyPr>
          <a:lstStyle>
            <a:lvl1pPr algn="l" defTabSz="609585" rtl="0" eaLnBrk="1" latinLnBrk="0" hangingPunct="1">
              <a:spcBef>
                <a:spcPct val="0"/>
              </a:spcBef>
              <a:buNone/>
              <a:defRPr sz="3733" b="0" kern="1200">
                <a:solidFill>
                  <a:schemeClr val="tx1"/>
                </a:solidFill>
                <a:latin typeface="Franklin Gothic Book" panose="020B0503020102020204" pitchFamily="34" charset="0"/>
                <a:ea typeface="+mj-ea"/>
                <a:cs typeface="+mj-cs"/>
              </a:defRPr>
            </a:lvl1pPr>
          </a:lstStyle>
          <a:p>
            <a:pPr>
              <a:spcBef>
                <a:spcPts val="0"/>
              </a:spcBef>
              <a:buClr>
                <a:schemeClr val="dk1"/>
              </a:buClr>
              <a:buSzPts val="3359"/>
              <a:buFont typeface="Calibri"/>
              <a:buNone/>
            </a:pPr>
            <a:r>
              <a:rPr lang="en-US" sz="3359"/>
              <a:t>Fill out the Course Completion Submission form and submit it to </a:t>
            </a:r>
            <a:r>
              <a:rPr lang="en-US" sz="3359" u="sng">
                <a:solidFill>
                  <a:schemeClr val="hlink"/>
                </a:solidFill>
                <a:hlinkClick r:id="rId3"/>
              </a:rPr>
              <a:t>awatts@yellowfolder.com</a:t>
            </a:r>
            <a:r>
              <a:rPr lang="en-US" sz="3359"/>
              <a:t> to obtain the course certificate.</a:t>
            </a:r>
          </a:p>
          <a:p>
            <a:pPr>
              <a:spcBef>
                <a:spcPts val="0"/>
              </a:spcBef>
              <a:buClr>
                <a:schemeClr val="dk1"/>
              </a:buClr>
              <a:buSzPts val="3359"/>
              <a:buFont typeface="Calibri"/>
              <a:buNone/>
            </a:pPr>
            <a:endParaRPr lang="en-US" sz="3359" dirty="0"/>
          </a:p>
        </p:txBody>
      </p:sp>
    </p:spTree>
    <p:extLst>
      <p:ext uri="{BB962C8B-B14F-4D97-AF65-F5344CB8AC3E}">
        <p14:creationId xmlns:p14="http://schemas.microsoft.com/office/powerpoint/2010/main" val="629466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95402"/>
            <a:ext cx="7703127" cy="695180"/>
          </a:xfrm>
        </p:spPr>
        <p:txBody>
          <a:bodyPr>
            <a:normAutofit/>
          </a:bodyPr>
          <a:lstStyle/>
          <a:p>
            <a:r>
              <a:rPr lang="en-US" b="1" dirty="0"/>
              <a:t>Course Objective</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3</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01</a:t>
            </a:r>
            <a:endParaRPr lang="en-US" sz="3200" dirty="0">
              <a:solidFill>
                <a:schemeClr val="bg1"/>
              </a:solidFill>
            </a:endParaRPr>
          </a:p>
        </p:txBody>
      </p:sp>
      <p:sp>
        <p:nvSpPr>
          <p:cNvPr id="10" name="Content Placeholder 2">
            <a:extLst>
              <a:ext uri="{FF2B5EF4-FFF2-40B4-BE49-F238E27FC236}">
                <a16:creationId xmlns:a16="http://schemas.microsoft.com/office/drawing/2014/main" id="{93B01D29-384E-4E5B-ADB7-8C336A8F7C6C}"/>
              </a:ext>
            </a:extLst>
          </p:cNvPr>
          <p:cNvSpPr txBox="1">
            <a:spLocks/>
          </p:cNvSpPr>
          <p:nvPr/>
        </p:nvSpPr>
        <p:spPr>
          <a:xfrm>
            <a:off x="268706" y="1784196"/>
            <a:ext cx="11489633" cy="4937282"/>
          </a:xfrm>
          <a:prstGeom prst="rect">
            <a:avLst/>
          </a:prstGeom>
        </p:spPr>
        <p:txBody>
          <a:bodyPr vert="horz" lIns="91440" tIns="45720" rIns="91440" bIns="45720" rtlCol="0">
            <a:normAutofit/>
          </a:bodyPr>
          <a:lstStyle>
            <a:lvl1pPr marL="457189" indent="-457189" algn="l" defTabSz="609585" rtl="0" eaLnBrk="1" latinLnBrk="0" hangingPunct="1">
              <a:spcBef>
                <a:spcPct val="20000"/>
              </a:spcBef>
              <a:buFont typeface="Arial"/>
              <a:buChar char="•"/>
              <a:defRPr sz="32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a:buNone/>
            </a:pPr>
            <a:endParaRPr lang="en-US" dirty="0"/>
          </a:p>
          <a:p>
            <a:pPr marL="0" indent="0" algn="ctr">
              <a:buFont typeface="Arial"/>
              <a:buNone/>
            </a:pPr>
            <a:endParaRPr lang="en-US" dirty="0"/>
          </a:p>
          <a:p>
            <a:pPr marL="0" indent="0" algn="ctr">
              <a:buFont typeface="Arial"/>
              <a:buNone/>
            </a:pPr>
            <a:endParaRPr lang="en-US" dirty="0"/>
          </a:p>
        </p:txBody>
      </p:sp>
      <p:sp>
        <p:nvSpPr>
          <p:cNvPr id="11" name="Content Placeholder 2">
            <a:extLst>
              <a:ext uri="{FF2B5EF4-FFF2-40B4-BE49-F238E27FC236}">
                <a16:creationId xmlns:a16="http://schemas.microsoft.com/office/drawing/2014/main" id="{7721EDD0-347B-4D53-8D42-33EA679DEFE7}"/>
              </a:ext>
            </a:extLst>
          </p:cNvPr>
          <p:cNvSpPr>
            <a:spLocks noGrp="1"/>
          </p:cNvSpPr>
          <p:nvPr>
            <p:ph idx="1"/>
          </p:nvPr>
        </p:nvSpPr>
        <p:spPr>
          <a:xfrm>
            <a:off x="609600" y="1677976"/>
            <a:ext cx="10972800" cy="3997518"/>
          </a:xfrm>
        </p:spPr>
        <p:txBody>
          <a:bodyPr>
            <a:normAutofit fontScale="92500" lnSpcReduction="10000"/>
          </a:bodyPr>
          <a:lstStyle/>
          <a:p>
            <a:pPr marL="0" indent="0">
              <a:buNone/>
            </a:pPr>
            <a:r>
              <a:rPr lang="en-US" dirty="0"/>
              <a:t>This course will help you gain an understanding of how </a:t>
            </a:r>
            <a:r>
              <a:rPr lang="en-US" dirty="0" err="1"/>
              <a:t>YellowFolder</a:t>
            </a:r>
            <a:r>
              <a:rPr lang="en-US" dirty="0"/>
              <a:t> and your Paperless Nation Engineer, can help your district prepare for and facilitate an internal or external audit of your documents related to any record series within the </a:t>
            </a:r>
            <a:r>
              <a:rPr lang="en-US" dirty="0" err="1"/>
              <a:t>YellowFolder</a:t>
            </a:r>
            <a:r>
              <a:rPr lang="en-US" dirty="0"/>
              <a:t> system.  </a:t>
            </a:r>
          </a:p>
          <a:p>
            <a:pPr marL="0" indent="0">
              <a:buNone/>
            </a:pPr>
            <a:endParaRPr lang="en-US" dirty="0"/>
          </a:p>
          <a:p>
            <a:pPr marL="0" indent="0">
              <a:buNone/>
            </a:pPr>
            <a:r>
              <a:rPr lang="en-US" dirty="0"/>
              <a:t>This course is designed as preparation for an existing upcoming audit, however, the course can be completed without a scheduled audit as well.  All processes addressed can be helpful regardless of whether an audit is planned or not.</a:t>
            </a:r>
          </a:p>
        </p:txBody>
      </p:sp>
    </p:spTree>
    <p:extLst>
      <p:ext uri="{BB962C8B-B14F-4D97-AF65-F5344CB8AC3E}">
        <p14:creationId xmlns:p14="http://schemas.microsoft.com/office/powerpoint/2010/main" val="892175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95402"/>
            <a:ext cx="7703127" cy="695180"/>
          </a:xfrm>
        </p:spPr>
        <p:txBody>
          <a:bodyPr>
            <a:normAutofit/>
          </a:bodyPr>
          <a:lstStyle/>
          <a:p>
            <a:r>
              <a:rPr lang="en-US" b="1" dirty="0"/>
              <a:t>Interactive Check Points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4</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6" name="Group 5">
            <a:extLst>
              <a:ext uri="{FF2B5EF4-FFF2-40B4-BE49-F238E27FC236}">
                <a16:creationId xmlns:a16="http://schemas.microsoft.com/office/drawing/2014/main" id="{81F07584-278F-4C5A-AB17-D779AF6E7A23}"/>
              </a:ext>
            </a:extLst>
          </p:cNvPr>
          <p:cNvGrpSpPr/>
          <p:nvPr/>
        </p:nvGrpSpPr>
        <p:grpSpPr>
          <a:xfrm>
            <a:off x="582722" y="2432568"/>
            <a:ext cx="11162098" cy="4245073"/>
            <a:chOff x="677972" y="1470543"/>
            <a:chExt cx="11162098" cy="4245073"/>
          </a:xfrm>
        </p:grpSpPr>
        <p:grpSp>
          <p:nvGrpSpPr>
            <p:cNvPr id="37" name="Group 36">
              <a:extLst>
                <a:ext uri="{FF2B5EF4-FFF2-40B4-BE49-F238E27FC236}">
                  <a16:creationId xmlns:a16="http://schemas.microsoft.com/office/drawing/2014/main" id="{E6C41463-AE82-451D-8A11-1B4235532AD4}"/>
                </a:ext>
              </a:extLst>
            </p:cNvPr>
            <p:cNvGrpSpPr/>
            <p:nvPr/>
          </p:nvGrpSpPr>
          <p:grpSpPr>
            <a:xfrm rot="20712435">
              <a:off x="1387547" y="2391224"/>
              <a:ext cx="10452523" cy="3324392"/>
              <a:chOff x="973123" y="1919161"/>
              <a:chExt cx="10452523" cy="3324392"/>
            </a:xfrm>
          </p:grpSpPr>
          <p:cxnSp>
            <p:nvCxnSpPr>
              <p:cNvPr id="12" name="Connector: Curved 11">
                <a:extLst>
                  <a:ext uri="{FF2B5EF4-FFF2-40B4-BE49-F238E27FC236}">
                    <a16:creationId xmlns:a16="http://schemas.microsoft.com/office/drawing/2014/main" id="{14B0B0C6-2E72-4E0C-9736-8D18D3F156C4}"/>
                  </a:ext>
                </a:extLst>
              </p:cNvPr>
              <p:cNvCxnSpPr>
                <a:cxnSpLocks/>
              </p:cNvCxnSpPr>
              <p:nvPr/>
            </p:nvCxnSpPr>
            <p:spPr>
              <a:xfrm>
                <a:off x="973123" y="1971413"/>
                <a:ext cx="10452523" cy="2778485"/>
              </a:xfrm>
              <a:prstGeom prst="curvedConnector3">
                <a:avLst>
                  <a:gd name="adj1" fmla="val 50000"/>
                </a:avLst>
              </a:prstGeom>
              <a:ln w="571500">
                <a:solidFill>
                  <a:schemeClr val="tx1">
                    <a:lumMod val="75000"/>
                    <a:lumOff val="25000"/>
                  </a:schemeClr>
                </a:solidFill>
                <a:tailEnd type="triangle"/>
              </a:ln>
            </p:spPr>
            <p:style>
              <a:lnRef idx="3">
                <a:schemeClr val="accent1"/>
              </a:lnRef>
              <a:fillRef idx="0">
                <a:schemeClr val="accent1"/>
              </a:fillRef>
              <a:effectRef idx="2">
                <a:schemeClr val="accent1"/>
              </a:effectRef>
              <a:fontRef idx="minor">
                <a:schemeClr val="tx1"/>
              </a:fontRef>
            </p:style>
          </p:cxnSp>
          <p:sp>
            <p:nvSpPr>
              <p:cNvPr id="14" name="Rectangle: Rounded Corners 13">
                <a:extLst>
                  <a:ext uri="{FF2B5EF4-FFF2-40B4-BE49-F238E27FC236}">
                    <a16:creationId xmlns:a16="http://schemas.microsoft.com/office/drawing/2014/main" id="{0B98E620-C28B-4BBB-A97C-4BBABBAD7AC2}"/>
                  </a:ext>
                </a:extLst>
              </p:cNvPr>
              <p:cNvSpPr/>
              <p:nvPr/>
            </p:nvSpPr>
            <p:spPr>
              <a:xfrm>
                <a:off x="1158240" y="1919161"/>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0F87449D-28C8-4CBA-A600-63D4606E1741}"/>
                  </a:ext>
                </a:extLst>
              </p:cNvPr>
              <p:cNvSpPr/>
              <p:nvPr/>
            </p:nvSpPr>
            <p:spPr>
              <a:xfrm rot="258290">
                <a:off x="1924155" y="1945478"/>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3AEB92FF-EF85-417A-9AF6-69DEBA1CC7D7}"/>
                  </a:ext>
                </a:extLst>
              </p:cNvPr>
              <p:cNvSpPr/>
              <p:nvPr/>
            </p:nvSpPr>
            <p:spPr>
              <a:xfrm rot="492873">
                <a:off x="2694983" y="2018444"/>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8E716D86-34B2-446F-91D1-4E278D0F7C8F}"/>
                  </a:ext>
                </a:extLst>
              </p:cNvPr>
              <p:cNvSpPr/>
              <p:nvPr/>
            </p:nvSpPr>
            <p:spPr>
              <a:xfrm rot="579346">
                <a:off x="3469411" y="2126888"/>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EFCEE080-4362-4394-8A7A-D9D4CE6E7D1A}"/>
                  </a:ext>
                </a:extLst>
              </p:cNvPr>
              <p:cNvSpPr/>
              <p:nvPr/>
            </p:nvSpPr>
            <p:spPr>
              <a:xfrm rot="892340">
                <a:off x="4237157" y="2309348"/>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Rounded Corners 18">
                <a:extLst>
                  <a:ext uri="{FF2B5EF4-FFF2-40B4-BE49-F238E27FC236}">
                    <a16:creationId xmlns:a16="http://schemas.microsoft.com/office/drawing/2014/main" id="{B8EDFEAF-8AF1-4E5B-BAB4-43BA03B0FFF4}"/>
                  </a:ext>
                </a:extLst>
              </p:cNvPr>
              <p:cNvSpPr/>
              <p:nvPr/>
            </p:nvSpPr>
            <p:spPr>
              <a:xfrm rot="1197381">
                <a:off x="4962555" y="2510022"/>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0F649A73-B748-460F-8224-ED54885B10A6}"/>
                  </a:ext>
                </a:extLst>
              </p:cNvPr>
              <p:cNvSpPr/>
              <p:nvPr/>
            </p:nvSpPr>
            <p:spPr>
              <a:xfrm rot="1821300">
                <a:off x="5669280" y="2833564"/>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8F32F49C-94F9-4817-807C-736D3AF7CED9}"/>
                  </a:ext>
                </a:extLst>
              </p:cNvPr>
              <p:cNvSpPr/>
              <p:nvPr/>
            </p:nvSpPr>
            <p:spPr>
              <a:xfrm rot="1365129">
                <a:off x="6692539" y="3891653"/>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91FE9BD2-579E-43A4-A9B6-8205AE68A147}"/>
                  </a:ext>
                </a:extLst>
              </p:cNvPr>
              <p:cNvSpPr/>
              <p:nvPr/>
            </p:nvSpPr>
            <p:spPr>
              <a:xfrm rot="576144">
                <a:off x="8229600" y="4360805"/>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1CBFC387-E0A4-4325-A0A6-E056616292CA}"/>
                  </a:ext>
                </a:extLst>
              </p:cNvPr>
              <p:cNvSpPr/>
              <p:nvPr/>
            </p:nvSpPr>
            <p:spPr>
              <a:xfrm rot="952031">
                <a:off x="7415348" y="4161619"/>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91E58223-24D7-4225-B1CD-641159A8603B}"/>
                  </a:ext>
                </a:extLst>
              </p:cNvPr>
              <p:cNvSpPr/>
              <p:nvPr/>
            </p:nvSpPr>
            <p:spPr>
              <a:xfrm rot="4119288">
                <a:off x="6095998" y="3426542"/>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F575DA8D-A802-4B57-A357-6C9E538F10CB}"/>
                  </a:ext>
                </a:extLst>
              </p:cNvPr>
              <p:cNvSpPr/>
              <p:nvPr/>
            </p:nvSpPr>
            <p:spPr>
              <a:xfrm rot="531995">
                <a:off x="9045926" y="4498479"/>
                <a:ext cx="312630" cy="115977"/>
              </a:xfrm>
              <a:prstGeom prst="round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Isosceles Triangle 34">
                <a:extLst>
                  <a:ext uri="{FF2B5EF4-FFF2-40B4-BE49-F238E27FC236}">
                    <a16:creationId xmlns:a16="http://schemas.microsoft.com/office/drawing/2014/main" id="{982E3389-D7CB-4434-BD09-C63E9A4CBB99}"/>
                  </a:ext>
                </a:extLst>
              </p:cNvPr>
              <p:cNvSpPr/>
              <p:nvPr/>
            </p:nvSpPr>
            <p:spPr>
              <a:xfrm rot="5570807">
                <a:off x="9905429" y="4092034"/>
                <a:ext cx="1122681" cy="1180358"/>
              </a:xfrm>
              <a:prstGeom prst="triangle">
                <a:avLst>
                  <a:gd name="adj" fmla="val 51535"/>
                </a:avLst>
              </a:prstGeom>
              <a:gradFill>
                <a:gsLst>
                  <a:gs pos="0">
                    <a:srgbClr val="FFFF66"/>
                  </a:gs>
                  <a:gs pos="100000">
                    <a:srgbClr val="FFFF66"/>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D7EA7472-04BF-46F0-AF34-CA3AD8EB65B8}"/>
                </a:ext>
              </a:extLst>
            </p:cNvPr>
            <p:cNvGrpSpPr/>
            <p:nvPr/>
          </p:nvGrpSpPr>
          <p:grpSpPr>
            <a:xfrm>
              <a:off x="677972" y="1470543"/>
              <a:ext cx="9252268" cy="3645770"/>
              <a:chOff x="677972" y="1470543"/>
              <a:chExt cx="9252268" cy="3645770"/>
            </a:xfrm>
          </p:grpSpPr>
          <p:grpSp>
            <p:nvGrpSpPr>
              <p:cNvPr id="58" name="Group 57">
                <a:extLst>
                  <a:ext uri="{FF2B5EF4-FFF2-40B4-BE49-F238E27FC236}">
                    <a16:creationId xmlns:a16="http://schemas.microsoft.com/office/drawing/2014/main" id="{C9672AD8-81C2-49BD-9ADB-38B374CAF4FD}"/>
                  </a:ext>
                </a:extLst>
              </p:cNvPr>
              <p:cNvGrpSpPr/>
              <p:nvPr/>
            </p:nvGrpSpPr>
            <p:grpSpPr>
              <a:xfrm>
                <a:off x="677972" y="1929302"/>
                <a:ext cx="1308001" cy="1940378"/>
                <a:chOff x="617009" y="1929302"/>
                <a:chExt cx="1308001" cy="1940378"/>
              </a:xfrm>
            </p:grpSpPr>
            <p:grpSp>
              <p:nvGrpSpPr>
                <p:cNvPr id="53" name="Group 52">
                  <a:extLst>
                    <a:ext uri="{FF2B5EF4-FFF2-40B4-BE49-F238E27FC236}">
                      <a16:creationId xmlns:a16="http://schemas.microsoft.com/office/drawing/2014/main" id="{1D27D4D5-C395-4C7A-90C1-BF4F8747773D}"/>
                    </a:ext>
                  </a:extLst>
                </p:cNvPr>
                <p:cNvGrpSpPr/>
                <p:nvPr/>
              </p:nvGrpSpPr>
              <p:grpSpPr>
                <a:xfrm>
                  <a:off x="617009" y="1929302"/>
                  <a:ext cx="1308001" cy="1526715"/>
                  <a:chOff x="556046" y="1929302"/>
                  <a:chExt cx="1308001" cy="1526715"/>
                </a:xfrm>
              </p:grpSpPr>
              <p:sp>
                <p:nvSpPr>
                  <p:cNvPr id="45" name="Rectangle 44">
                    <a:extLst>
                      <a:ext uri="{FF2B5EF4-FFF2-40B4-BE49-F238E27FC236}">
                        <a16:creationId xmlns:a16="http://schemas.microsoft.com/office/drawing/2014/main" id="{A8409E0A-0179-4851-AA48-32166998F52A}"/>
                      </a:ext>
                    </a:extLst>
                  </p:cNvPr>
                  <p:cNvSpPr/>
                  <p:nvPr/>
                </p:nvSpPr>
                <p:spPr>
                  <a:xfrm>
                    <a:off x="1164328" y="3163510"/>
                    <a:ext cx="45719" cy="29250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ctagon 51">
                    <a:hlinkClick r:id="rId3" action="ppaction://hlinksldjump"/>
                    <a:extLst>
                      <a:ext uri="{FF2B5EF4-FFF2-40B4-BE49-F238E27FC236}">
                        <a16:creationId xmlns:a16="http://schemas.microsoft.com/office/drawing/2014/main" id="{709D700A-2970-4E0C-99CE-A6A6116D639F}"/>
                      </a:ext>
                    </a:extLst>
                  </p:cNvPr>
                  <p:cNvSpPr/>
                  <p:nvPr/>
                </p:nvSpPr>
                <p:spPr>
                  <a:xfrm>
                    <a:off x="556046" y="1929302"/>
                    <a:ext cx="1308001" cy="1216790"/>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b="1" u="sng" dirty="0"/>
                      <a:t>Step #1</a:t>
                    </a:r>
                    <a:endParaRPr lang="en-US" sz="1100" dirty="0"/>
                  </a:p>
                  <a:p>
                    <a:pPr algn="ctr"/>
                    <a:endParaRPr lang="en-US" sz="1100" dirty="0"/>
                  </a:p>
                  <a:p>
                    <a:pPr algn="ctr"/>
                    <a:r>
                      <a:rPr lang="en-US" sz="1200" dirty="0"/>
                      <a:t>Review your System!</a:t>
                    </a:r>
                    <a:endParaRPr lang="en-US" dirty="0"/>
                  </a:p>
                </p:txBody>
              </p:sp>
            </p:grpSp>
            <p:sp>
              <p:nvSpPr>
                <p:cNvPr id="57" name="Chord 56">
                  <a:extLst>
                    <a:ext uri="{FF2B5EF4-FFF2-40B4-BE49-F238E27FC236}">
                      <a16:creationId xmlns:a16="http://schemas.microsoft.com/office/drawing/2014/main" id="{5685E275-9CAE-4CAB-93B5-75AC7E3A1AA7}"/>
                    </a:ext>
                  </a:extLst>
                </p:cNvPr>
                <p:cNvSpPr/>
                <p:nvPr/>
              </p:nvSpPr>
              <p:spPr>
                <a:xfrm rot="20977400">
                  <a:off x="982550" y="3421181"/>
                  <a:ext cx="605575" cy="448499"/>
                </a:xfrm>
                <a:prstGeom prst="chord">
                  <a:avLst>
                    <a:gd name="adj1" fmla="val 12611506"/>
                    <a:gd name="adj2" fmla="val 19458005"/>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5E05DEE2-534B-41D1-9E11-0263A8EA3DA7}"/>
                  </a:ext>
                </a:extLst>
              </p:cNvPr>
              <p:cNvGrpSpPr/>
              <p:nvPr/>
            </p:nvGrpSpPr>
            <p:grpSpPr>
              <a:xfrm>
                <a:off x="2599535" y="1542048"/>
                <a:ext cx="1308001" cy="1967894"/>
                <a:chOff x="2136656" y="1602727"/>
                <a:chExt cx="1308001" cy="1967894"/>
              </a:xfrm>
            </p:grpSpPr>
            <p:grpSp>
              <p:nvGrpSpPr>
                <p:cNvPr id="54" name="Group 53">
                  <a:extLst>
                    <a:ext uri="{FF2B5EF4-FFF2-40B4-BE49-F238E27FC236}">
                      <a16:creationId xmlns:a16="http://schemas.microsoft.com/office/drawing/2014/main" id="{317B2A0C-840B-4F8B-AD6E-CCC469CF0BBB}"/>
                    </a:ext>
                  </a:extLst>
                </p:cNvPr>
                <p:cNvGrpSpPr/>
                <p:nvPr/>
              </p:nvGrpSpPr>
              <p:grpSpPr>
                <a:xfrm>
                  <a:off x="2136656" y="1602727"/>
                  <a:ext cx="1308001" cy="1526715"/>
                  <a:chOff x="556046" y="1929302"/>
                  <a:chExt cx="1308001" cy="1526715"/>
                </a:xfrm>
              </p:grpSpPr>
              <p:sp>
                <p:nvSpPr>
                  <p:cNvPr id="55" name="Rectangle 54">
                    <a:extLst>
                      <a:ext uri="{FF2B5EF4-FFF2-40B4-BE49-F238E27FC236}">
                        <a16:creationId xmlns:a16="http://schemas.microsoft.com/office/drawing/2014/main" id="{22FF3D7A-727A-43B1-B1EC-2E4D86F899D2}"/>
                      </a:ext>
                    </a:extLst>
                  </p:cNvPr>
                  <p:cNvSpPr/>
                  <p:nvPr/>
                </p:nvSpPr>
                <p:spPr>
                  <a:xfrm>
                    <a:off x="1164328" y="3163510"/>
                    <a:ext cx="45719" cy="29250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ctagon 55">
                    <a:hlinkClick r:id="rId4" action="ppaction://hlinksldjump"/>
                    <a:extLst>
                      <a:ext uri="{FF2B5EF4-FFF2-40B4-BE49-F238E27FC236}">
                        <a16:creationId xmlns:a16="http://schemas.microsoft.com/office/drawing/2014/main" id="{2C51F316-89C8-48D1-98DB-5C96FA96154D}"/>
                      </a:ext>
                    </a:extLst>
                  </p:cNvPr>
                  <p:cNvSpPr/>
                  <p:nvPr/>
                </p:nvSpPr>
                <p:spPr>
                  <a:xfrm>
                    <a:off x="556046" y="1929302"/>
                    <a:ext cx="1308001" cy="1216790"/>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600" b="1" u="sng" dirty="0"/>
                      <a:t>Step #2</a:t>
                    </a:r>
                    <a:br>
                      <a:rPr lang="en-US" sz="2400" dirty="0"/>
                    </a:br>
                    <a:endParaRPr lang="en-US" sz="1000" dirty="0"/>
                  </a:p>
                  <a:p>
                    <a:pPr algn="ctr"/>
                    <a:r>
                      <a:rPr lang="en-US" sz="1200" dirty="0"/>
                      <a:t>Pick your Audit Path</a:t>
                    </a:r>
                    <a:endParaRPr lang="en-US" dirty="0"/>
                  </a:p>
                </p:txBody>
              </p:sp>
            </p:grpSp>
            <p:sp>
              <p:nvSpPr>
                <p:cNvPr id="59" name="Chord 58">
                  <a:extLst>
                    <a:ext uri="{FF2B5EF4-FFF2-40B4-BE49-F238E27FC236}">
                      <a16:creationId xmlns:a16="http://schemas.microsoft.com/office/drawing/2014/main" id="{A38625D3-AD21-48E8-BB29-98BA99B1A83E}"/>
                    </a:ext>
                  </a:extLst>
                </p:cNvPr>
                <p:cNvSpPr/>
                <p:nvPr/>
              </p:nvSpPr>
              <p:spPr>
                <a:xfrm rot="21296959">
                  <a:off x="2500316" y="3122122"/>
                  <a:ext cx="618472" cy="448499"/>
                </a:xfrm>
                <a:prstGeom prst="chord">
                  <a:avLst>
                    <a:gd name="adj1" fmla="val 12611506"/>
                    <a:gd name="adj2" fmla="val 19458005"/>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FD8FFE49-3BF9-4309-8B9C-B35045E49C0F}"/>
                  </a:ext>
                </a:extLst>
              </p:cNvPr>
              <p:cNvGrpSpPr/>
              <p:nvPr/>
            </p:nvGrpSpPr>
            <p:grpSpPr>
              <a:xfrm>
                <a:off x="4380885" y="1470543"/>
                <a:ext cx="1308001" cy="1967894"/>
                <a:chOff x="3762995" y="1451804"/>
                <a:chExt cx="1308001" cy="1967894"/>
              </a:xfrm>
            </p:grpSpPr>
            <p:grpSp>
              <p:nvGrpSpPr>
                <p:cNvPr id="62" name="Group 61">
                  <a:extLst>
                    <a:ext uri="{FF2B5EF4-FFF2-40B4-BE49-F238E27FC236}">
                      <a16:creationId xmlns:a16="http://schemas.microsoft.com/office/drawing/2014/main" id="{CCEFD037-80EF-44C0-BD2F-2820F8775152}"/>
                    </a:ext>
                  </a:extLst>
                </p:cNvPr>
                <p:cNvGrpSpPr/>
                <p:nvPr/>
              </p:nvGrpSpPr>
              <p:grpSpPr>
                <a:xfrm>
                  <a:off x="3762995" y="1451804"/>
                  <a:ext cx="1308001" cy="1518006"/>
                  <a:chOff x="556046" y="1938011"/>
                  <a:chExt cx="1308001" cy="1518006"/>
                </a:xfrm>
              </p:grpSpPr>
              <p:sp>
                <p:nvSpPr>
                  <p:cNvPr id="64" name="Rectangle 63">
                    <a:extLst>
                      <a:ext uri="{FF2B5EF4-FFF2-40B4-BE49-F238E27FC236}">
                        <a16:creationId xmlns:a16="http://schemas.microsoft.com/office/drawing/2014/main" id="{9D9979EB-2075-4CB7-9033-F58B59160E02}"/>
                      </a:ext>
                    </a:extLst>
                  </p:cNvPr>
                  <p:cNvSpPr/>
                  <p:nvPr/>
                </p:nvSpPr>
                <p:spPr>
                  <a:xfrm>
                    <a:off x="1164328" y="3163510"/>
                    <a:ext cx="45719" cy="29250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Octagon 64">
                    <a:hlinkClick r:id="rId5" action="ppaction://hlinksldjump"/>
                    <a:extLst>
                      <a:ext uri="{FF2B5EF4-FFF2-40B4-BE49-F238E27FC236}">
                        <a16:creationId xmlns:a16="http://schemas.microsoft.com/office/drawing/2014/main" id="{B70DBAF1-FD2D-4E75-927E-E982598759F7}"/>
                      </a:ext>
                    </a:extLst>
                  </p:cNvPr>
                  <p:cNvSpPr/>
                  <p:nvPr/>
                </p:nvSpPr>
                <p:spPr>
                  <a:xfrm>
                    <a:off x="556046" y="1938011"/>
                    <a:ext cx="1308001" cy="1216790"/>
                  </a:xfrm>
                  <a:prstGeom prst="octagon">
                    <a:avLst/>
                  </a:prstGeom>
                  <a:ln w="28575"/>
                </p:spPr>
                <p:style>
                  <a:lnRef idx="3">
                    <a:schemeClr val="lt1"/>
                  </a:lnRef>
                  <a:fillRef idx="1">
                    <a:schemeClr val="accent2"/>
                  </a:fillRef>
                  <a:effectRef idx="1">
                    <a:schemeClr val="accent2"/>
                  </a:effectRef>
                  <a:fontRef idx="minor">
                    <a:schemeClr val="lt1"/>
                  </a:fontRef>
                </p:style>
                <p:txBody>
                  <a:bodyPr lIns="45720" tIns="91440" rIns="45720" bIns="0" rtlCol="0" anchor="t"/>
                  <a:lstStyle/>
                  <a:p>
                    <a:pPr algn="ctr"/>
                    <a:r>
                      <a:rPr lang="en-US" b="1" u="sng" dirty="0"/>
                      <a:t>Step #3</a:t>
                    </a:r>
                    <a:endParaRPr lang="en-US" sz="1100" b="1" u="sng" dirty="0"/>
                  </a:p>
                  <a:p>
                    <a:pPr algn="ctr"/>
                    <a:br>
                      <a:rPr lang="en-US" sz="800" dirty="0"/>
                    </a:br>
                    <a:r>
                      <a:rPr lang="en-US" sz="1200" dirty="0"/>
                      <a:t>Prep the Path</a:t>
                    </a:r>
                    <a:endParaRPr lang="en-US" dirty="0"/>
                  </a:p>
                </p:txBody>
              </p:sp>
            </p:grpSp>
            <p:sp>
              <p:nvSpPr>
                <p:cNvPr id="63" name="Chord 62">
                  <a:extLst>
                    <a:ext uri="{FF2B5EF4-FFF2-40B4-BE49-F238E27FC236}">
                      <a16:creationId xmlns:a16="http://schemas.microsoft.com/office/drawing/2014/main" id="{0C1D0BB6-9313-4200-999C-1BD9A127B256}"/>
                    </a:ext>
                  </a:extLst>
                </p:cNvPr>
                <p:cNvSpPr/>
                <p:nvPr/>
              </p:nvSpPr>
              <p:spPr>
                <a:xfrm rot="197132">
                  <a:off x="4083110" y="2971199"/>
                  <a:ext cx="618472" cy="448499"/>
                </a:xfrm>
                <a:prstGeom prst="chord">
                  <a:avLst>
                    <a:gd name="adj1" fmla="val 12611506"/>
                    <a:gd name="adj2" fmla="val 19458005"/>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67" name="Group 66">
                <a:extLst>
                  <a:ext uri="{FF2B5EF4-FFF2-40B4-BE49-F238E27FC236}">
                    <a16:creationId xmlns:a16="http://schemas.microsoft.com/office/drawing/2014/main" id="{FF0D5AC9-8942-41EA-8A53-9B731B4932B6}"/>
                  </a:ext>
                </a:extLst>
              </p:cNvPr>
              <p:cNvGrpSpPr/>
              <p:nvPr/>
            </p:nvGrpSpPr>
            <p:grpSpPr>
              <a:xfrm>
                <a:off x="6613808" y="2371134"/>
                <a:ext cx="1308001" cy="1967894"/>
                <a:chOff x="3762995" y="1451804"/>
                <a:chExt cx="1308001" cy="1967894"/>
              </a:xfrm>
            </p:grpSpPr>
            <p:grpSp>
              <p:nvGrpSpPr>
                <p:cNvPr id="68" name="Group 67">
                  <a:extLst>
                    <a:ext uri="{FF2B5EF4-FFF2-40B4-BE49-F238E27FC236}">
                      <a16:creationId xmlns:a16="http://schemas.microsoft.com/office/drawing/2014/main" id="{EDF540D1-FEAE-4ED1-8508-2DC1E148B4B1}"/>
                    </a:ext>
                  </a:extLst>
                </p:cNvPr>
                <p:cNvGrpSpPr/>
                <p:nvPr/>
              </p:nvGrpSpPr>
              <p:grpSpPr>
                <a:xfrm>
                  <a:off x="3762995" y="1451804"/>
                  <a:ext cx="1308001" cy="1518006"/>
                  <a:chOff x="556046" y="1938011"/>
                  <a:chExt cx="1308001" cy="1518006"/>
                </a:xfrm>
              </p:grpSpPr>
              <p:sp>
                <p:nvSpPr>
                  <p:cNvPr id="70" name="Rectangle 69">
                    <a:extLst>
                      <a:ext uri="{FF2B5EF4-FFF2-40B4-BE49-F238E27FC236}">
                        <a16:creationId xmlns:a16="http://schemas.microsoft.com/office/drawing/2014/main" id="{8D3831D1-BBD8-4E72-9667-6076133DD8BE}"/>
                      </a:ext>
                    </a:extLst>
                  </p:cNvPr>
                  <p:cNvSpPr/>
                  <p:nvPr/>
                </p:nvSpPr>
                <p:spPr>
                  <a:xfrm>
                    <a:off x="1164328" y="3163510"/>
                    <a:ext cx="45719" cy="29250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ctagon 70">
                    <a:hlinkClick r:id="rId6" action="ppaction://hlinksldjump"/>
                    <a:extLst>
                      <a:ext uri="{FF2B5EF4-FFF2-40B4-BE49-F238E27FC236}">
                        <a16:creationId xmlns:a16="http://schemas.microsoft.com/office/drawing/2014/main" id="{DE383226-1DB5-4D12-8BBD-6916EDF24D88}"/>
                      </a:ext>
                    </a:extLst>
                  </p:cNvPr>
                  <p:cNvSpPr/>
                  <p:nvPr/>
                </p:nvSpPr>
                <p:spPr>
                  <a:xfrm>
                    <a:off x="556046" y="1938011"/>
                    <a:ext cx="1308001" cy="1216790"/>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b="1" u="sng" dirty="0"/>
                      <a:t>Step #4</a:t>
                    </a:r>
                  </a:p>
                  <a:p>
                    <a:pPr algn="ctr"/>
                    <a:br>
                      <a:rPr lang="en-US" sz="1100" dirty="0"/>
                    </a:br>
                    <a:r>
                      <a:rPr lang="en-US" sz="1200" dirty="0"/>
                      <a:t>Endure the audit</a:t>
                    </a:r>
                    <a:endParaRPr lang="en-US" dirty="0"/>
                  </a:p>
                </p:txBody>
              </p:sp>
            </p:grpSp>
            <p:sp>
              <p:nvSpPr>
                <p:cNvPr id="69" name="Chord 68">
                  <a:extLst>
                    <a:ext uri="{FF2B5EF4-FFF2-40B4-BE49-F238E27FC236}">
                      <a16:creationId xmlns:a16="http://schemas.microsoft.com/office/drawing/2014/main" id="{A16599C4-760B-4CE2-B90B-B27B9D0BF68E}"/>
                    </a:ext>
                  </a:extLst>
                </p:cNvPr>
                <p:cNvSpPr/>
                <p:nvPr/>
              </p:nvSpPr>
              <p:spPr>
                <a:xfrm rot="706184">
                  <a:off x="4083110" y="2971199"/>
                  <a:ext cx="618472" cy="448499"/>
                </a:xfrm>
                <a:prstGeom prst="chord">
                  <a:avLst>
                    <a:gd name="adj1" fmla="val 12611506"/>
                    <a:gd name="adj2" fmla="val 19458005"/>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2" name="Group 71">
                <a:extLst>
                  <a:ext uri="{FF2B5EF4-FFF2-40B4-BE49-F238E27FC236}">
                    <a16:creationId xmlns:a16="http://schemas.microsoft.com/office/drawing/2014/main" id="{2F5559DC-DA93-42F8-AE40-9CA679B7158E}"/>
                  </a:ext>
                </a:extLst>
              </p:cNvPr>
              <p:cNvGrpSpPr/>
              <p:nvPr/>
            </p:nvGrpSpPr>
            <p:grpSpPr>
              <a:xfrm>
                <a:off x="8622239" y="2429497"/>
                <a:ext cx="1308001" cy="1967894"/>
                <a:chOff x="3762995" y="1451804"/>
                <a:chExt cx="1308001" cy="1967894"/>
              </a:xfrm>
            </p:grpSpPr>
            <p:grpSp>
              <p:nvGrpSpPr>
                <p:cNvPr id="73" name="Group 72">
                  <a:extLst>
                    <a:ext uri="{FF2B5EF4-FFF2-40B4-BE49-F238E27FC236}">
                      <a16:creationId xmlns:a16="http://schemas.microsoft.com/office/drawing/2014/main" id="{FA1C11CA-B802-42C4-84D0-9A808E14301A}"/>
                    </a:ext>
                  </a:extLst>
                </p:cNvPr>
                <p:cNvGrpSpPr/>
                <p:nvPr/>
              </p:nvGrpSpPr>
              <p:grpSpPr>
                <a:xfrm>
                  <a:off x="3762995" y="1451804"/>
                  <a:ext cx="1308001" cy="1518006"/>
                  <a:chOff x="556046" y="1938011"/>
                  <a:chExt cx="1308001" cy="1518006"/>
                </a:xfrm>
              </p:grpSpPr>
              <p:sp>
                <p:nvSpPr>
                  <p:cNvPr id="75" name="Rectangle 74">
                    <a:extLst>
                      <a:ext uri="{FF2B5EF4-FFF2-40B4-BE49-F238E27FC236}">
                        <a16:creationId xmlns:a16="http://schemas.microsoft.com/office/drawing/2014/main" id="{4EF8CD2D-A08F-4120-AC3A-E20C50A1B08B}"/>
                      </a:ext>
                    </a:extLst>
                  </p:cNvPr>
                  <p:cNvSpPr/>
                  <p:nvPr/>
                </p:nvSpPr>
                <p:spPr>
                  <a:xfrm>
                    <a:off x="1164328" y="3163510"/>
                    <a:ext cx="45719" cy="29250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Octagon 75">
                    <a:hlinkClick r:id="rId7" action="ppaction://hlinksldjump"/>
                    <a:extLst>
                      <a:ext uri="{FF2B5EF4-FFF2-40B4-BE49-F238E27FC236}">
                        <a16:creationId xmlns:a16="http://schemas.microsoft.com/office/drawing/2014/main" id="{9267154C-3062-417F-ABE0-E3804D327DAF}"/>
                      </a:ext>
                    </a:extLst>
                  </p:cNvPr>
                  <p:cNvSpPr/>
                  <p:nvPr/>
                </p:nvSpPr>
                <p:spPr>
                  <a:xfrm>
                    <a:off x="556046" y="1938011"/>
                    <a:ext cx="1308001" cy="1216790"/>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b="1" u="sng" dirty="0"/>
                      <a:t>Step #5</a:t>
                    </a:r>
                  </a:p>
                  <a:p>
                    <a:pPr algn="ctr"/>
                    <a:br>
                      <a:rPr lang="en-US" sz="1100" dirty="0"/>
                    </a:br>
                    <a:r>
                      <a:rPr lang="en-US" sz="1200" dirty="0"/>
                      <a:t>Reflection</a:t>
                    </a:r>
                    <a:endParaRPr lang="en-US" dirty="0"/>
                  </a:p>
                </p:txBody>
              </p:sp>
            </p:grpSp>
            <p:sp>
              <p:nvSpPr>
                <p:cNvPr id="74" name="Chord 73">
                  <a:extLst>
                    <a:ext uri="{FF2B5EF4-FFF2-40B4-BE49-F238E27FC236}">
                      <a16:creationId xmlns:a16="http://schemas.microsoft.com/office/drawing/2014/main" id="{37B778EF-AA4C-4488-88A5-32A67730A7EE}"/>
                    </a:ext>
                  </a:extLst>
                </p:cNvPr>
                <p:cNvSpPr/>
                <p:nvPr/>
              </p:nvSpPr>
              <p:spPr>
                <a:xfrm rot="21380945">
                  <a:off x="4083110" y="2971199"/>
                  <a:ext cx="618472" cy="448499"/>
                </a:xfrm>
                <a:prstGeom prst="chord">
                  <a:avLst>
                    <a:gd name="adj1" fmla="val 12611506"/>
                    <a:gd name="adj2" fmla="val 19458005"/>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80" name="Group 79">
                <a:extLst>
                  <a:ext uri="{FF2B5EF4-FFF2-40B4-BE49-F238E27FC236}">
                    <a16:creationId xmlns:a16="http://schemas.microsoft.com/office/drawing/2014/main" id="{C6FB182E-338D-4190-A6B6-BC1BB14F6339}"/>
                  </a:ext>
                </a:extLst>
              </p:cNvPr>
              <p:cNvGrpSpPr/>
              <p:nvPr/>
            </p:nvGrpSpPr>
            <p:grpSpPr>
              <a:xfrm>
                <a:off x="946345" y="3766777"/>
                <a:ext cx="1643926" cy="1349536"/>
                <a:chOff x="2682686" y="3700602"/>
                <a:chExt cx="2465763" cy="1967740"/>
              </a:xfrm>
            </p:grpSpPr>
            <p:pic>
              <p:nvPicPr>
                <p:cNvPr id="50" name="Picture 49">
                  <a:extLst>
                    <a:ext uri="{FF2B5EF4-FFF2-40B4-BE49-F238E27FC236}">
                      <a16:creationId xmlns:a16="http://schemas.microsoft.com/office/drawing/2014/main" id="{BBD7C07C-1B25-4751-BE32-CEB621E0BF60}"/>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9085" b="81763" l="10000" r="90000"/>
                          </a14:imgEffect>
                          <a14:imgEffect>
                            <a14:sharpenSoften amount="50000"/>
                          </a14:imgEffect>
                        </a14:imgLayer>
                      </a14:imgProps>
                    </a:ext>
                    <a:ext uri="{28A0092B-C50C-407E-A947-70E740481C1C}">
                      <a14:useLocalDpi xmlns:a14="http://schemas.microsoft.com/office/drawing/2010/main" val="0"/>
                    </a:ext>
                  </a:extLst>
                </a:blip>
                <a:srcRect t="574" b="9152"/>
                <a:stretch/>
              </p:blipFill>
              <p:spPr>
                <a:xfrm>
                  <a:off x="2682686" y="3700602"/>
                  <a:ext cx="2465763" cy="1967740"/>
                </a:xfrm>
                <a:prstGeom prst="rect">
                  <a:avLst/>
                </a:prstGeom>
              </p:spPr>
            </p:pic>
            <p:sp>
              <p:nvSpPr>
                <p:cNvPr id="78" name="Partial Circle 77">
                  <a:extLst>
                    <a:ext uri="{FF2B5EF4-FFF2-40B4-BE49-F238E27FC236}">
                      <a16:creationId xmlns:a16="http://schemas.microsoft.com/office/drawing/2014/main" id="{7B376140-319C-4408-AE9E-7EE9213F2C8C}"/>
                    </a:ext>
                  </a:extLst>
                </p:cNvPr>
                <p:cNvSpPr/>
                <p:nvPr/>
              </p:nvSpPr>
              <p:spPr>
                <a:xfrm rot="10800000">
                  <a:off x="3650507" y="3838724"/>
                  <a:ext cx="396115" cy="124393"/>
                </a:xfrm>
                <a:prstGeom prst="pie">
                  <a:avLst>
                    <a:gd name="adj1" fmla="val 0"/>
                    <a:gd name="adj2" fmla="val 10692058"/>
                  </a:avLst>
                </a:prstGeom>
                <a:gradFill flip="none" rotWithShape="1">
                  <a:gsLst>
                    <a:gs pos="0">
                      <a:schemeClr val="tx1">
                        <a:lumMod val="85000"/>
                        <a:lumOff val="15000"/>
                      </a:schemeClr>
                    </a:gs>
                    <a:gs pos="45000">
                      <a:schemeClr val="tx1">
                        <a:lumMod val="75000"/>
                        <a:lumOff val="25000"/>
                      </a:schemeClr>
                    </a:gs>
                    <a:gs pos="100000">
                      <a:schemeClr val="tx1">
                        <a:lumMod val="85000"/>
                        <a:lumOff val="15000"/>
                      </a:schemeClr>
                    </a:gs>
                  </a:gsLst>
                  <a:lin ang="2700000" scaled="1"/>
                  <a:tileRect/>
                </a:gradFill>
                <a:ln>
                  <a:noFill/>
                </a:ln>
                <a:scene3d>
                  <a:camera prst="orthographicFront"/>
                  <a:lightRig rig="threePt" dir="t"/>
                </a:scene3d>
                <a:sp3d prstMaterial="metal">
                  <a:bevelT/>
                  <a:bevelB/>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grpSp>
      <p:grpSp>
        <p:nvGrpSpPr>
          <p:cNvPr id="28" name="Group 27">
            <a:extLst>
              <a:ext uri="{FF2B5EF4-FFF2-40B4-BE49-F238E27FC236}">
                <a16:creationId xmlns:a16="http://schemas.microsoft.com/office/drawing/2014/main" id="{6D6A409F-9F94-4640-B128-7F92BEFC1278}"/>
              </a:ext>
            </a:extLst>
          </p:cNvPr>
          <p:cNvGrpSpPr/>
          <p:nvPr/>
        </p:nvGrpSpPr>
        <p:grpSpPr>
          <a:xfrm>
            <a:off x="9567268" y="1785080"/>
            <a:ext cx="1895669" cy="1834939"/>
            <a:chOff x="9658156" y="1800225"/>
            <a:chExt cx="2095694" cy="2196889"/>
          </a:xfrm>
        </p:grpSpPr>
        <p:sp>
          <p:nvSpPr>
            <p:cNvPr id="27" name="Flowchart: Merge 26">
              <a:extLst>
                <a:ext uri="{FF2B5EF4-FFF2-40B4-BE49-F238E27FC236}">
                  <a16:creationId xmlns:a16="http://schemas.microsoft.com/office/drawing/2014/main" id="{F1DC7051-3EE0-4EFA-A06A-EA65CBAE8EAF}"/>
                </a:ext>
              </a:extLst>
            </p:cNvPr>
            <p:cNvSpPr/>
            <p:nvPr/>
          </p:nvSpPr>
          <p:spPr>
            <a:xfrm>
              <a:off x="9760589" y="1895964"/>
              <a:ext cx="1884618" cy="1990725"/>
            </a:xfrm>
            <a:prstGeom prst="flowChartMerge">
              <a:avLst/>
            </a:prstGeom>
            <a:gradFill>
              <a:gsLst>
                <a:gs pos="0">
                  <a:schemeClr val="accent2">
                    <a:lumMod val="75000"/>
                  </a:schemeClr>
                </a:gs>
                <a:gs pos="100000">
                  <a:schemeClr val="accent2">
                    <a:lumMod val="60000"/>
                    <a:lumOff val="40000"/>
                  </a:schemeClr>
                </a:gs>
              </a:gsLst>
            </a:gradFill>
            <a:ln w="635000" cap="rnd">
              <a:solidFill>
                <a:schemeClr val="accent2">
                  <a:alpha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61" name="Flowchart: Merge 60">
              <a:extLst>
                <a:ext uri="{FF2B5EF4-FFF2-40B4-BE49-F238E27FC236}">
                  <a16:creationId xmlns:a16="http://schemas.microsoft.com/office/drawing/2014/main" id="{4D0370DE-FCC0-4A02-9775-9B1FD1F3E67A}"/>
                </a:ext>
              </a:extLst>
            </p:cNvPr>
            <p:cNvSpPr/>
            <p:nvPr/>
          </p:nvSpPr>
          <p:spPr>
            <a:xfrm>
              <a:off x="9658156" y="1800225"/>
              <a:ext cx="2095694" cy="2196889"/>
            </a:xfrm>
            <a:prstGeom prst="flowChartMerge">
              <a:avLst/>
            </a:prstGeom>
            <a:gradFill>
              <a:gsLst>
                <a:gs pos="0">
                  <a:schemeClr val="accent2">
                    <a:lumMod val="60000"/>
                    <a:lumOff val="40000"/>
                  </a:schemeClr>
                </a:gs>
                <a:gs pos="100000">
                  <a:schemeClr val="bg1">
                    <a:lumMod val="95000"/>
                  </a:schemeClr>
                </a:gs>
              </a:gsLst>
            </a:gradFill>
            <a:ln w="127000" cap="rnd">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b="1" i="1" dirty="0">
                <a:solidFill>
                  <a:schemeClr val="tx1"/>
                </a:solidFill>
              </a:endParaRPr>
            </a:p>
            <a:p>
              <a:pPr algn="ctr"/>
              <a:endParaRPr lang="en-US" sz="1100" b="1" i="1" dirty="0">
                <a:solidFill>
                  <a:schemeClr val="tx1"/>
                </a:solidFill>
              </a:endParaRPr>
            </a:p>
            <a:p>
              <a:pPr algn="ctr"/>
              <a:r>
                <a:rPr lang="en-US" sz="1100" b="1" i="1" dirty="0">
                  <a:solidFill>
                    <a:schemeClr val="tx1"/>
                  </a:solidFill>
                </a:rPr>
                <a:t>Please click on any step to go directly to those slides</a:t>
              </a:r>
            </a:p>
          </p:txBody>
        </p:sp>
      </p:grpSp>
    </p:spTree>
    <p:extLst>
      <p:ext uri="{BB962C8B-B14F-4D97-AF65-F5344CB8AC3E}">
        <p14:creationId xmlns:p14="http://schemas.microsoft.com/office/powerpoint/2010/main" val="2105092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95402"/>
            <a:ext cx="7703127" cy="695180"/>
          </a:xfrm>
        </p:spPr>
        <p:txBody>
          <a:bodyPr>
            <a:normAutofit/>
          </a:bodyPr>
          <a:lstStyle/>
          <a:p>
            <a:r>
              <a:rPr lang="en-US" b="1" dirty="0"/>
              <a:t>Step #1: Review your System</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5</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51" name="Group 50">
            <a:extLst>
              <a:ext uri="{FF2B5EF4-FFF2-40B4-BE49-F238E27FC236}">
                <a16:creationId xmlns:a16="http://schemas.microsoft.com/office/drawing/2014/main" id="{108E8BAD-813C-44A0-8BC3-5117B6043C8F}"/>
              </a:ext>
            </a:extLst>
          </p:cNvPr>
          <p:cNvGrpSpPr/>
          <p:nvPr/>
        </p:nvGrpSpPr>
        <p:grpSpPr>
          <a:xfrm>
            <a:off x="291157" y="1378424"/>
            <a:ext cx="1721799" cy="5479576"/>
            <a:chOff x="1006000" y="1248433"/>
            <a:chExt cx="1481372" cy="4766475"/>
          </a:xfrm>
        </p:grpSpPr>
        <p:grpSp>
          <p:nvGrpSpPr>
            <p:cNvPr id="61" name="Group 60">
              <a:extLst>
                <a:ext uri="{FF2B5EF4-FFF2-40B4-BE49-F238E27FC236}">
                  <a16:creationId xmlns:a16="http://schemas.microsoft.com/office/drawing/2014/main" id="{CDD01D54-9795-4CD1-8A99-F225AA1B329E}"/>
                </a:ext>
              </a:extLst>
            </p:cNvPr>
            <p:cNvGrpSpPr/>
            <p:nvPr/>
          </p:nvGrpSpPr>
          <p:grpSpPr>
            <a:xfrm>
              <a:off x="1006000" y="1248433"/>
              <a:ext cx="1481372" cy="3727693"/>
              <a:chOff x="1140224" y="1139376"/>
              <a:chExt cx="1481372" cy="3727693"/>
            </a:xfrm>
          </p:grpSpPr>
          <p:sp>
            <p:nvSpPr>
              <p:cNvPr id="79" name="Rectangle 78">
                <a:extLst>
                  <a:ext uri="{FF2B5EF4-FFF2-40B4-BE49-F238E27FC236}">
                    <a16:creationId xmlns:a16="http://schemas.microsoft.com/office/drawing/2014/main" id="{7A655223-44F5-4FF5-B187-00D4EECC153E}"/>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Octagon 80">
                <a:hlinkClick r:id="rId3" action="ppaction://hlinksldjump"/>
                <a:extLst>
                  <a:ext uri="{FF2B5EF4-FFF2-40B4-BE49-F238E27FC236}">
                    <a16:creationId xmlns:a16="http://schemas.microsoft.com/office/drawing/2014/main" id="{78229C71-2564-48CF-9197-5537FCBA3FFC}"/>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the Roadmap</a:t>
                </a:r>
                <a:br>
                  <a:rPr lang="en-US" sz="2800" dirty="0"/>
                </a:br>
                <a:endParaRPr lang="en-US" sz="1050" dirty="0"/>
              </a:p>
            </p:txBody>
          </p:sp>
        </p:grpSp>
        <p:sp>
          <p:nvSpPr>
            <p:cNvPr id="77" name="Chord 76">
              <a:extLst>
                <a:ext uri="{FF2B5EF4-FFF2-40B4-BE49-F238E27FC236}">
                  <a16:creationId xmlns:a16="http://schemas.microsoft.com/office/drawing/2014/main" id="{DDE4A80F-1163-4427-BC01-94031BC732D9}"/>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3915C749-F930-494B-85DC-D6443E16E44B}"/>
              </a:ext>
            </a:extLst>
          </p:cNvPr>
          <p:cNvSpPr txBox="1"/>
          <p:nvPr/>
        </p:nvSpPr>
        <p:spPr>
          <a:xfrm>
            <a:off x="2419801" y="1628696"/>
            <a:ext cx="9011795" cy="4462760"/>
          </a:xfrm>
          <a:prstGeom prst="rect">
            <a:avLst/>
          </a:prstGeom>
          <a:noFill/>
        </p:spPr>
        <p:txBody>
          <a:bodyPr wrap="square" rtlCol="0">
            <a:spAutoFit/>
          </a:bodyPr>
          <a:lstStyle/>
          <a:p>
            <a:r>
              <a:rPr lang="en-US" dirty="0"/>
              <a:t>One of the most important things about undergoing an audit is being able to guide the auditor through your system.  It is hard to do that if you are not familiar with how your system is setup.  If you do not have them already please make sure to request your File Structure, User Access Roles, and your User List from your PNE at least a month before your audit is set to take place.  In addition to contacting your PNE please answer the questions below to get credit for completing this step.  It is also highly recommended you either complete the Advanced Training Live Session or setup a review session with your PNE as well</a:t>
            </a:r>
          </a:p>
          <a:p>
            <a:endParaRPr lang="en-US" dirty="0"/>
          </a:p>
          <a:p>
            <a:pPr marL="342900" indent="-342900">
              <a:buFont typeface="+mj-lt"/>
              <a:buAutoNum type="arabicPeriod"/>
            </a:pPr>
            <a:r>
              <a:rPr lang="en-US" sz="1400" i="1" dirty="0"/>
              <a:t>How many file types do you have within your file structure?</a:t>
            </a:r>
          </a:p>
          <a:p>
            <a:pPr marL="342900" indent="-342900">
              <a:buFont typeface="+mj-lt"/>
              <a:buAutoNum type="arabicPeriod"/>
            </a:pPr>
            <a:endParaRPr lang="en-US" sz="1400" i="1" dirty="0"/>
          </a:p>
          <a:p>
            <a:pPr marL="342900" indent="-342900">
              <a:buFont typeface="+mj-lt"/>
              <a:buAutoNum type="arabicPeriod"/>
            </a:pPr>
            <a:r>
              <a:rPr lang="en-US" sz="1400" i="1" dirty="0"/>
              <a:t>Please list the number of ways you can search for a file within the system.</a:t>
            </a:r>
          </a:p>
          <a:p>
            <a:pPr marL="342900" indent="-342900">
              <a:buFont typeface="+mj-lt"/>
              <a:buAutoNum type="arabicPeriod"/>
            </a:pPr>
            <a:endParaRPr lang="en-US" sz="1400" i="1" dirty="0"/>
          </a:p>
          <a:p>
            <a:pPr marL="342900" indent="-342900">
              <a:buFont typeface="+mj-lt"/>
              <a:buAutoNum type="arabicPeriod"/>
            </a:pPr>
            <a:r>
              <a:rPr lang="en-US" sz="1400" i="1" dirty="0"/>
              <a:t>Please identify 5 people that you are going to use for the prep portion of this course.  Make sure that these 5 people are already in your system.  After you have the list, please count the number of documents for each person and list that next to their name.</a:t>
            </a:r>
          </a:p>
          <a:p>
            <a:pPr marL="342900" indent="-342900">
              <a:buFont typeface="+mj-lt"/>
              <a:buAutoNum type="arabicPeriod"/>
            </a:pPr>
            <a:endParaRPr lang="en-US" sz="1400" i="1" dirty="0"/>
          </a:p>
          <a:p>
            <a:pPr marL="342900" indent="-342900">
              <a:buFont typeface="+mj-lt"/>
              <a:buAutoNum type="arabicPeriod"/>
            </a:pPr>
            <a:r>
              <a:rPr lang="en-US" sz="1400" i="1" dirty="0"/>
              <a:t>If your auditor asks you for a specific person’s file, how can you bring that file up for them?  Is there more than one way to view an entire person’s file, or just one?</a:t>
            </a:r>
          </a:p>
        </p:txBody>
      </p:sp>
      <p:pic>
        <p:nvPicPr>
          <p:cNvPr id="82" name="Picture 81">
            <a:extLst>
              <a:ext uri="{FF2B5EF4-FFF2-40B4-BE49-F238E27FC236}">
                <a16:creationId xmlns:a16="http://schemas.microsoft.com/office/drawing/2014/main" id="{17FB690B-8F76-4542-9220-8766DA5DE8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6660" y="3429000"/>
            <a:ext cx="1124775" cy="1009333"/>
          </a:xfrm>
          <a:prstGeom prst="rect">
            <a:avLst/>
          </a:prstGeom>
        </p:spPr>
      </p:pic>
    </p:spTree>
    <p:extLst>
      <p:ext uri="{BB962C8B-B14F-4D97-AF65-F5344CB8AC3E}">
        <p14:creationId xmlns:p14="http://schemas.microsoft.com/office/powerpoint/2010/main" val="1206344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a:extLst>
              <a:ext uri="{FF2B5EF4-FFF2-40B4-BE49-F238E27FC236}">
                <a16:creationId xmlns:a16="http://schemas.microsoft.com/office/drawing/2014/main" id="{2CBFE62D-F34C-4448-B602-3FB2CC340B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2012" y="5063334"/>
            <a:ext cx="1124775" cy="1009333"/>
          </a:xfrm>
          <a:prstGeom prst="rect">
            <a:avLst/>
          </a:prstGeom>
        </p:spPr>
      </p:pic>
      <p:grpSp>
        <p:nvGrpSpPr>
          <p:cNvPr id="65" name="Group 64">
            <a:extLst>
              <a:ext uri="{FF2B5EF4-FFF2-40B4-BE49-F238E27FC236}">
                <a16:creationId xmlns:a16="http://schemas.microsoft.com/office/drawing/2014/main" id="{82FD7DE0-C8E8-4B0A-9203-64C3A9BEF2B7}"/>
              </a:ext>
            </a:extLst>
          </p:cNvPr>
          <p:cNvGrpSpPr/>
          <p:nvPr/>
        </p:nvGrpSpPr>
        <p:grpSpPr>
          <a:xfrm>
            <a:off x="10643014" y="4909935"/>
            <a:ext cx="918948" cy="1147012"/>
            <a:chOff x="609601" y="4872251"/>
            <a:chExt cx="918948" cy="1147012"/>
          </a:xfrm>
        </p:grpSpPr>
        <p:sp>
          <p:nvSpPr>
            <p:cNvPr id="66" name="Rectangle 65">
              <a:extLst>
                <a:ext uri="{FF2B5EF4-FFF2-40B4-BE49-F238E27FC236}">
                  <a16:creationId xmlns:a16="http://schemas.microsoft.com/office/drawing/2014/main" id="{6419270B-7176-42D6-BEC8-57BDF89C98F4}"/>
                </a:ext>
              </a:extLst>
            </p:cNvPr>
            <p:cNvSpPr/>
            <p:nvPr/>
          </p:nvSpPr>
          <p:spPr>
            <a:xfrm>
              <a:off x="609601" y="4872251"/>
              <a:ext cx="918948" cy="1147012"/>
            </a:xfrm>
            <a:prstGeom prst="rect">
              <a:avLst/>
            </a:prstGeom>
            <a:solidFill>
              <a:schemeClr val="tx1">
                <a:lumMod val="75000"/>
                <a:lumOff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25E80CC7-5469-49F8-99A3-C501935CB755}"/>
                </a:ext>
              </a:extLst>
            </p:cNvPr>
            <p:cNvGrpSpPr/>
            <p:nvPr/>
          </p:nvGrpSpPr>
          <p:grpSpPr>
            <a:xfrm>
              <a:off x="1037627" y="5177596"/>
              <a:ext cx="70511" cy="778936"/>
              <a:chOff x="1050879" y="5177596"/>
              <a:chExt cx="70511" cy="778936"/>
            </a:xfrm>
          </p:grpSpPr>
          <p:sp>
            <p:nvSpPr>
              <p:cNvPr id="68" name="Rectangle 67">
                <a:extLst>
                  <a:ext uri="{FF2B5EF4-FFF2-40B4-BE49-F238E27FC236}">
                    <a16:creationId xmlns:a16="http://schemas.microsoft.com/office/drawing/2014/main" id="{43ECA211-9C21-4407-B9AF-05AC8DFCAD72}"/>
                  </a:ext>
                </a:extLst>
              </p:cNvPr>
              <p:cNvSpPr/>
              <p:nvPr/>
            </p:nvSpPr>
            <p:spPr>
              <a:xfrm>
                <a:off x="1050879" y="5489220"/>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84A3A974-939A-4ACE-9367-7262D41408B3}"/>
                  </a:ext>
                </a:extLst>
              </p:cNvPr>
              <p:cNvSpPr/>
              <p:nvPr/>
            </p:nvSpPr>
            <p:spPr>
              <a:xfrm>
                <a:off x="1053154" y="5791940"/>
                <a:ext cx="65964" cy="164592"/>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ED95546A-D270-4110-8CBE-B2928B275DBE}"/>
                  </a:ext>
                </a:extLst>
              </p:cNvPr>
              <p:cNvSpPr/>
              <p:nvPr/>
            </p:nvSpPr>
            <p:spPr>
              <a:xfrm>
                <a:off x="1053151" y="5177596"/>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53" name="Group 52">
            <a:extLst>
              <a:ext uri="{FF2B5EF4-FFF2-40B4-BE49-F238E27FC236}">
                <a16:creationId xmlns:a16="http://schemas.microsoft.com/office/drawing/2014/main" id="{B8BA72AE-C645-4859-96FC-8BFD7B85AB47}"/>
              </a:ext>
            </a:extLst>
          </p:cNvPr>
          <p:cNvGrpSpPr/>
          <p:nvPr/>
        </p:nvGrpSpPr>
        <p:grpSpPr>
          <a:xfrm>
            <a:off x="8105225" y="4916559"/>
            <a:ext cx="918948" cy="1147012"/>
            <a:chOff x="609601" y="4872251"/>
            <a:chExt cx="918948" cy="1147012"/>
          </a:xfrm>
        </p:grpSpPr>
        <p:sp>
          <p:nvSpPr>
            <p:cNvPr id="54" name="Rectangle 53">
              <a:extLst>
                <a:ext uri="{FF2B5EF4-FFF2-40B4-BE49-F238E27FC236}">
                  <a16:creationId xmlns:a16="http://schemas.microsoft.com/office/drawing/2014/main" id="{189597E9-C2DA-40D1-BDB5-7502876DABD4}"/>
                </a:ext>
              </a:extLst>
            </p:cNvPr>
            <p:cNvSpPr/>
            <p:nvPr/>
          </p:nvSpPr>
          <p:spPr>
            <a:xfrm>
              <a:off x="609601" y="4872251"/>
              <a:ext cx="918948" cy="1147012"/>
            </a:xfrm>
            <a:prstGeom prst="rect">
              <a:avLst/>
            </a:prstGeom>
            <a:solidFill>
              <a:schemeClr val="tx1">
                <a:lumMod val="75000"/>
                <a:lumOff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C9A9D179-F690-4639-AADA-6A8CCD877AD9}"/>
                </a:ext>
              </a:extLst>
            </p:cNvPr>
            <p:cNvGrpSpPr/>
            <p:nvPr/>
          </p:nvGrpSpPr>
          <p:grpSpPr>
            <a:xfrm>
              <a:off x="1037627" y="5177596"/>
              <a:ext cx="70511" cy="778936"/>
              <a:chOff x="1050879" y="5177596"/>
              <a:chExt cx="70511" cy="778936"/>
            </a:xfrm>
          </p:grpSpPr>
          <p:sp>
            <p:nvSpPr>
              <p:cNvPr id="56" name="Rectangle 55">
                <a:extLst>
                  <a:ext uri="{FF2B5EF4-FFF2-40B4-BE49-F238E27FC236}">
                    <a16:creationId xmlns:a16="http://schemas.microsoft.com/office/drawing/2014/main" id="{8F0964BE-FB9F-4783-84D2-1A201B022779}"/>
                  </a:ext>
                </a:extLst>
              </p:cNvPr>
              <p:cNvSpPr/>
              <p:nvPr/>
            </p:nvSpPr>
            <p:spPr>
              <a:xfrm>
                <a:off x="1050879" y="5489220"/>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09D86784-4C3D-4385-99B5-8185C5D57994}"/>
                  </a:ext>
                </a:extLst>
              </p:cNvPr>
              <p:cNvSpPr/>
              <p:nvPr/>
            </p:nvSpPr>
            <p:spPr>
              <a:xfrm>
                <a:off x="1053154" y="5791940"/>
                <a:ext cx="65964" cy="164592"/>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F1AEA3BB-1344-47D8-BE5A-4D5C34B20BF4}"/>
                  </a:ext>
                </a:extLst>
              </p:cNvPr>
              <p:cNvSpPr/>
              <p:nvPr/>
            </p:nvSpPr>
            <p:spPr>
              <a:xfrm>
                <a:off x="1053151" y="5177596"/>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59" name="Group 58">
            <a:extLst>
              <a:ext uri="{FF2B5EF4-FFF2-40B4-BE49-F238E27FC236}">
                <a16:creationId xmlns:a16="http://schemas.microsoft.com/office/drawing/2014/main" id="{E49C9E48-49B1-406F-9B45-49CD101F0D7F}"/>
              </a:ext>
            </a:extLst>
          </p:cNvPr>
          <p:cNvGrpSpPr/>
          <p:nvPr/>
        </p:nvGrpSpPr>
        <p:grpSpPr>
          <a:xfrm>
            <a:off x="5629276" y="4905383"/>
            <a:ext cx="918948" cy="1147012"/>
            <a:chOff x="609601" y="4872251"/>
            <a:chExt cx="918948" cy="1147012"/>
          </a:xfrm>
        </p:grpSpPr>
        <p:sp>
          <p:nvSpPr>
            <p:cNvPr id="60" name="Rectangle 59">
              <a:extLst>
                <a:ext uri="{FF2B5EF4-FFF2-40B4-BE49-F238E27FC236}">
                  <a16:creationId xmlns:a16="http://schemas.microsoft.com/office/drawing/2014/main" id="{E4B6D615-3CAC-4519-9CD6-CF244D4E18DB}"/>
                </a:ext>
              </a:extLst>
            </p:cNvPr>
            <p:cNvSpPr/>
            <p:nvPr/>
          </p:nvSpPr>
          <p:spPr>
            <a:xfrm>
              <a:off x="609601" y="4872251"/>
              <a:ext cx="918948" cy="1147012"/>
            </a:xfrm>
            <a:prstGeom prst="rect">
              <a:avLst/>
            </a:prstGeom>
            <a:solidFill>
              <a:schemeClr val="tx1">
                <a:lumMod val="75000"/>
                <a:lumOff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32BEFFF7-272A-4DAC-B65F-F2607B4826E2}"/>
                </a:ext>
              </a:extLst>
            </p:cNvPr>
            <p:cNvGrpSpPr/>
            <p:nvPr/>
          </p:nvGrpSpPr>
          <p:grpSpPr>
            <a:xfrm>
              <a:off x="1037627" y="5177596"/>
              <a:ext cx="70511" cy="778936"/>
              <a:chOff x="1050879" y="5177596"/>
              <a:chExt cx="70511" cy="778936"/>
            </a:xfrm>
          </p:grpSpPr>
          <p:sp>
            <p:nvSpPr>
              <p:cNvPr id="62" name="Rectangle 61">
                <a:extLst>
                  <a:ext uri="{FF2B5EF4-FFF2-40B4-BE49-F238E27FC236}">
                    <a16:creationId xmlns:a16="http://schemas.microsoft.com/office/drawing/2014/main" id="{885FDE0A-FE73-4948-B110-48FE8E3A93BA}"/>
                  </a:ext>
                </a:extLst>
              </p:cNvPr>
              <p:cNvSpPr/>
              <p:nvPr/>
            </p:nvSpPr>
            <p:spPr>
              <a:xfrm>
                <a:off x="1050879" y="5489220"/>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AA80C2F1-961D-40D9-8E15-381B837B9341}"/>
                  </a:ext>
                </a:extLst>
              </p:cNvPr>
              <p:cNvSpPr/>
              <p:nvPr/>
            </p:nvSpPr>
            <p:spPr>
              <a:xfrm>
                <a:off x="1053154" y="5791940"/>
                <a:ext cx="65964" cy="164592"/>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9D15B199-2B1B-4372-8033-F621ED17A88A}"/>
                  </a:ext>
                </a:extLst>
              </p:cNvPr>
              <p:cNvSpPr/>
              <p:nvPr/>
            </p:nvSpPr>
            <p:spPr>
              <a:xfrm>
                <a:off x="1053151" y="5177596"/>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7" name="Group 46">
            <a:extLst>
              <a:ext uri="{FF2B5EF4-FFF2-40B4-BE49-F238E27FC236}">
                <a16:creationId xmlns:a16="http://schemas.microsoft.com/office/drawing/2014/main" id="{D6F4E4CB-A927-4217-A6D2-589AADB942E4}"/>
              </a:ext>
            </a:extLst>
          </p:cNvPr>
          <p:cNvGrpSpPr/>
          <p:nvPr/>
        </p:nvGrpSpPr>
        <p:grpSpPr>
          <a:xfrm>
            <a:off x="3076025" y="4909931"/>
            <a:ext cx="918948" cy="1147012"/>
            <a:chOff x="609601" y="4872251"/>
            <a:chExt cx="918948" cy="1147012"/>
          </a:xfrm>
        </p:grpSpPr>
        <p:sp>
          <p:nvSpPr>
            <p:cNvPr id="48" name="Rectangle 47">
              <a:extLst>
                <a:ext uri="{FF2B5EF4-FFF2-40B4-BE49-F238E27FC236}">
                  <a16:creationId xmlns:a16="http://schemas.microsoft.com/office/drawing/2014/main" id="{803D4909-FABF-41FB-A691-D3C265F9A0C4}"/>
                </a:ext>
              </a:extLst>
            </p:cNvPr>
            <p:cNvSpPr/>
            <p:nvPr/>
          </p:nvSpPr>
          <p:spPr>
            <a:xfrm>
              <a:off x="609601" y="4872251"/>
              <a:ext cx="918948" cy="1147012"/>
            </a:xfrm>
            <a:prstGeom prst="rect">
              <a:avLst/>
            </a:prstGeom>
            <a:solidFill>
              <a:schemeClr val="tx1">
                <a:lumMod val="75000"/>
                <a:lumOff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85A6DCF0-C5F6-4512-8354-E398823B9EF1}"/>
                </a:ext>
              </a:extLst>
            </p:cNvPr>
            <p:cNvGrpSpPr/>
            <p:nvPr/>
          </p:nvGrpSpPr>
          <p:grpSpPr>
            <a:xfrm>
              <a:off x="1037627" y="5177596"/>
              <a:ext cx="70511" cy="778936"/>
              <a:chOff x="1050879" y="5177596"/>
              <a:chExt cx="70511" cy="778936"/>
            </a:xfrm>
          </p:grpSpPr>
          <p:sp>
            <p:nvSpPr>
              <p:cNvPr id="50" name="Rectangle 49">
                <a:extLst>
                  <a:ext uri="{FF2B5EF4-FFF2-40B4-BE49-F238E27FC236}">
                    <a16:creationId xmlns:a16="http://schemas.microsoft.com/office/drawing/2014/main" id="{191C9F2E-7311-4C01-81DA-63355F8E1034}"/>
                  </a:ext>
                </a:extLst>
              </p:cNvPr>
              <p:cNvSpPr/>
              <p:nvPr/>
            </p:nvSpPr>
            <p:spPr>
              <a:xfrm>
                <a:off x="1050879" y="5489220"/>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2B8D20F-2013-4270-ABF3-55B3BBFB3858}"/>
                  </a:ext>
                </a:extLst>
              </p:cNvPr>
              <p:cNvSpPr/>
              <p:nvPr/>
            </p:nvSpPr>
            <p:spPr>
              <a:xfrm>
                <a:off x="1053154" y="5791940"/>
                <a:ext cx="65964" cy="164592"/>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5F2E8662-035E-4487-BB81-E80EE1460EA2}"/>
                  </a:ext>
                </a:extLst>
              </p:cNvPr>
              <p:cNvSpPr/>
              <p:nvPr/>
            </p:nvSpPr>
            <p:spPr>
              <a:xfrm>
                <a:off x="1053151" y="5177596"/>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46" name="Group 45">
            <a:extLst>
              <a:ext uri="{FF2B5EF4-FFF2-40B4-BE49-F238E27FC236}">
                <a16:creationId xmlns:a16="http://schemas.microsoft.com/office/drawing/2014/main" id="{EB0969F1-5C02-4B80-9321-8754E8ACE006}"/>
              </a:ext>
            </a:extLst>
          </p:cNvPr>
          <p:cNvGrpSpPr/>
          <p:nvPr/>
        </p:nvGrpSpPr>
        <p:grpSpPr>
          <a:xfrm>
            <a:off x="600076" y="4885503"/>
            <a:ext cx="918948" cy="1147012"/>
            <a:chOff x="609601" y="4872251"/>
            <a:chExt cx="918948" cy="1147012"/>
          </a:xfrm>
        </p:grpSpPr>
        <p:sp>
          <p:nvSpPr>
            <p:cNvPr id="40" name="Rectangle 39">
              <a:extLst>
                <a:ext uri="{FF2B5EF4-FFF2-40B4-BE49-F238E27FC236}">
                  <a16:creationId xmlns:a16="http://schemas.microsoft.com/office/drawing/2014/main" id="{928183CF-0908-43AD-8832-4C6D7052E3AB}"/>
                </a:ext>
              </a:extLst>
            </p:cNvPr>
            <p:cNvSpPr/>
            <p:nvPr/>
          </p:nvSpPr>
          <p:spPr>
            <a:xfrm>
              <a:off x="609601" y="4872251"/>
              <a:ext cx="918948" cy="1147012"/>
            </a:xfrm>
            <a:prstGeom prst="rect">
              <a:avLst/>
            </a:prstGeom>
            <a:solidFill>
              <a:schemeClr val="tx1">
                <a:lumMod val="75000"/>
                <a:lumOff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A94AB3D4-5E9F-41C3-B82F-2CB4C8BE59EB}"/>
                </a:ext>
              </a:extLst>
            </p:cNvPr>
            <p:cNvGrpSpPr/>
            <p:nvPr/>
          </p:nvGrpSpPr>
          <p:grpSpPr>
            <a:xfrm>
              <a:off x="1037627" y="5177596"/>
              <a:ext cx="70511" cy="778936"/>
              <a:chOff x="1050879" y="5177596"/>
              <a:chExt cx="70511" cy="778936"/>
            </a:xfrm>
          </p:grpSpPr>
          <p:sp>
            <p:nvSpPr>
              <p:cNvPr id="41" name="Rectangle 40">
                <a:extLst>
                  <a:ext uri="{FF2B5EF4-FFF2-40B4-BE49-F238E27FC236}">
                    <a16:creationId xmlns:a16="http://schemas.microsoft.com/office/drawing/2014/main" id="{DBFF48AC-2E36-4C86-B44A-03CD336C13B2}"/>
                  </a:ext>
                </a:extLst>
              </p:cNvPr>
              <p:cNvSpPr/>
              <p:nvPr/>
            </p:nvSpPr>
            <p:spPr>
              <a:xfrm>
                <a:off x="1050879" y="5489220"/>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8EF34C8-2A03-46B8-A661-0B34E1C7F877}"/>
                  </a:ext>
                </a:extLst>
              </p:cNvPr>
              <p:cNvSpPr/>
              <p:nvPr/>
            </p:nvSpPr>
            <p:spPr>
              <a:xfrm>
                <a:off x="1053154" y="5791940"/>
                <a:ext cx="65964" cy="164592"/>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230EF68C-C214-4905-9D9D-90E2CA554C5A}"/>
                  </a:ext>
                </a:extLst>
              </p:cNvPr>
              <p:cNvSpPr/>
              <p:nvPr/>
            </p:nvSpPr>
            <p:spPr>
              <a:xfrm>
                <a:off x="1053151" y="5177596"/>
                <a:ext cx="68239" cy="160954"/>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2" name="Title 1"/>
          <p:cNvSpPr>
            <a:spLocks noGrp="1"/>
          </p:cNvSpPr>
          <p:nvPr>
            <p:ph type="title"/>
          </p:nvPr>
        </p:nvSpPr>
        <p:spPr>
          <a:xfrm>
            <a:off x="1655429" y="295402"/>
            <a:ext cx="6370971" cy="695180"/>
          </a:xfrm>
        </p:spPr>
        <p:txBody>
          <a:bodyPr>
            <a:normAutofit/>
          </a:bodyPr>
          <a:lstStyle/>
          <a:p>
            <a:r>
              <a:rPr lang="en-US" sz="3500" b="1" dirty="0">
                <a:solidFill>
                  <a:schemeClr val="tx1">
                    <a:lumMod val="95000"/>
                    <a:lumOff val="5000"/>
                  </a:schemeClr>
                </a:solidFill>
              </a:rPr>
              <a:t>Step #2</a:t>
            </a:r>
            <a:r>
              <a:rPr lang="en-US" sz="3500" b="1" dirty="0"/>
              <a:t>: Pick your Path</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6</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sp>
        <p:nvSpPr>
          <p:cNvPr id="10" name="Content Placeholder 2">
            <a:extLst>
              <a:ext uri="{FF2B5EF4-FFF2-40B4-BE49-F238E27FC236}">
                <a16:creationId xmlns:a16="http://schemas.microsoft.com/office/drawing/2014/main" id="{93B01D29-384E-4E5B-ADB7-8C336A8F7C6C}"/>
              </a:ext>
            </a:extLst>
          </p:cNvPr>
          <p:cNvSpPr txBox="1">
            <a:spLocks/>
          </p:cNvSpPr>
          <p:nvPr/>
        </p:nvSpPr>
        <p:spPr>
          <a:xfrm>
            <a:off x="268706" y="1246436"/>
            <a:ext cx="11489633" cy="593246"/>
          </a:xfrm>
          <a:prstGeom prst="rect">
            <a:avLst/>
          </a:prstGeom>
        </p:spPr>
        <p:txBody>
          <a:bodyPr vert="horz" lIns="91440" tIns="45720" rIns="91440" bIns="45720" rtlCol="0">
            <a:normAutofit/>
          </a:bodyPr>
          <a:lstStyle>
            <a:lvl1pPr marL="457189" indent="-457189" algn="l" defTabSz="609585" rtl="0" eaLnBrk="1" latinLnBrk="0" hangingPunct="1">
              <a:spcBef>
                <a:spcPct val="20000"/>
              </a:spcBef>
              <a:buFont typeface="Arial"/>
              <a:buChar char="•"/>
              <a:defRPr sz="32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lgn="ctr">
              <a:buFont typeface="Arial"/>
              <a:buNone/>
            </a:pPr>
            <a:r>
              <a:rPr lang="en-US" dirty="0"/>
              <a:t>There are 5 different ways to approach this. </a:t>
            </a:r>
            <a:r>
              <a:rPr lang="en-US" sz="1900" i="1" dirty="0">
                <a:solidFill>
                  <a:schemeClr val="tx2">
                    <a:lumMod val="60000"/>
                    <a:lumOff val="40000"/>
                  </a:schemeClr>
                </a:solidFill>
              </a:rPr>
              <a:t>(click on each type to see more info)</a:t>
            </a:r>
            <a:endParaRPr lang="en-US" i="1" dirty="0">
              <a:solidFill>
                <a:schemeClr val="tx2">
                  <a:lumMod val="60000"/>
                  <a:lumOff val="40000"/>
                </a:schemeClr>
              </a:solidFill>
            </a:endParaRPr>
          </a:p>
        </p:txBody>
      </p:sp>
      <p:sp>
        <p:nvSpPr>
          <p:cNvPr id="14" name="Rectangle: Rounded Corners 13">
            <a:hlinkClick r:id="rId3" action="ppaction://hlinksldjump"/>
            <a:extLst>
              <a:ext uri="{FF2B5EF4-FFF2-40B4-BE49-F238E27FC236}">
                <a16:creationId xmlns:a16="http://schemas.microsoft.com/office/drawing/2014/main" id="{457EC512-EDAC-47EC-BEB7-F91412B3EABB}"/>
              </a:ext>
            </a:extLst>
          </p:cNvPr>
          <p:cNvSpPr/>
          <p:nvPr/>
        </p:nvSpPr>
        <p:spPr>
          <a:xfrm>
            <a:off x="86078" y="1909381"/>
            <a:ext cx="1989508" cy="3210750"/>
          </a:xfrm>
          <a:prstGeom prst="roundRect">
            <a:avLst/>
          </a:prstGeom>
          <a:solidFill>
            <a:schemeClr val="accent1">
              <a:lumMod val="40000"/>
              <a:lumOff val="6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182880" rIns="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endParaRPr lang="en-US" sz="1300" dirty="0">
              <a:solidFill>
                <a:schemeClr val="tx1"/>
              </a:solidFill>
            </a:endParaRPr>
          </a:p>
          <a:p>
            <a:endParaRPr lang="en-US" sz="1300" dirty="0">
              <a:solidFill>
                <a:schemeClr val="tx1"/>
              </a:solidFill>
            </a:endParaRPr>
          </a:p>
          <a:p>
            <a:pPr marL="285750" indent="-285750">
              <a:buFont typeface="Arial" panose="020B0604020202020204" pitchFamily="34" charset="0"/>
              <a:buChar char="•"/>
            </a:pPr>
            <a:r>
              <a:rPr lang="en-US" sz="1300" dirty="0">
                <a:solidFill>
                  <a:schemeClr val="tx1"/>
                </a:solidFill>
              </a:rPr>
              <a:t>Need to create a login for auditor ahead of time</a:t>
            </a:r>
          </a:p>
          <a:p>
            <a:pPr marL="285750" indent="-285750">
              <a:buFont typeface="Arial" panose="020B0604020202020204" pitchFamily="34" charset="0"/>
              <a:buChar char="•"/>
            </a:pPr>
            <a:r>
              <a:rPr lang="en-US" sz="1300" dirty="0">
                <a:solidFill>
                  <a:schemeClr val="tx1"/>
                </a:solidFill>
              </a:rPr>
              <a:t>Auditor has full access to system and all docs</a:t>
            </a:r>
          </a:p>
          <a:p>
            <a:pPr marL="285750" indent="-285750">
              <a:buFont typeface="Arial" panose="020B0604020202020204" pitchFamily="34" charset="0"/>
              <a:buChar char="•"/>
            </a:pPr>
            <a:r>
              <a:rPr lang="en-US" sz="1300" dirty="0">
                <a:solidFill>
                  <a:schemeClr val="tx1"/>
                </a:solidFill>
              </a:rPr>
              <a:t>Little prep work needed outside of file cleanup</a:t>
            </a:r>
          </a:p>
        </p:txBody>
      </p:sp>
      <p:sp>
        <p:nvSpPr>
          <p:cNvPr id="29" name="Rectangle: Rounded Corners 28">
            <a:hlinkClick r:id="rId3" action="ppaction://hlinksldjump"/>
            <a:extLst>
              <a:ext uri="{FF2B5EF4-FFF2-40B4-BE49-F238E27FC236}">
                <a16:creationId xmlns:a16="http://schemas.microsoft.com/office/drawing/2014/main" id="{79697655-0A10-4FBC-8E40-2BC00E91F26E}"/>
              </a:ext>
            </a:extLst>
          </p:cNvPr>
          <p:cNvSpPr/>
          <p:nvPr/>
        </p:nvSpPr>
        <p:spPr>
          <a:xfrm>
            <a:off x="182064" y="2021369"/>
            <a:ext cx="1776548" cy="585296"/>
          </a:xfrm>
          <a:prstGeom prst="roundRect">
            <a:avLst/>
          </a:prstGeom>
          <a:solidFill>
            <a:schemeClr val="tx2">
              <a:lumMod val="40000"/>
              <a:lumOff val="60000"/>
            </a:schemeClr>
          </a:solidFill>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b="1" dirty="0">
                <a:solidFill>
                  <a:sysClr val="windowText" lastClr="000000"/>
                </a:solidFill>
              </a:rPr>
              <a:t>Full Access</a:t>
            </a:r>
          </a:p>
        </p:txBody>
      </p:sp>
      <p:sp>
        <p:nvSpPr>
          <p:cNvPr id="25" name="Rectangle: Rounded Corners 24">
            <a:hlinkClick r:id="rId4" action="ppaction://hlinksldjump"/>
            <a:extLst>
              <a:ext uri="{FF2B5EF4-FFF2-40B4-BE49-F238E27FC236}">
                <a16:creationId xmlns:a16="http://schemas.microsoft.com/office/drawing/2014/main" id="{AD843418-EA55-43BB-BE93-CC25246A3BBA}"/>
              </a:ext>
            </a:extLst>
          </p:cNvPr>
          <p:cNvSpPr/>
          <p:nvPr/>
        </p:nvSpPr>
        <p:spPr>
          <a:xfrm>
            <a:off x="2594346" y="1909381"/>
            <a:ext cx="1989508" cy="3210750"/>
          </a:xfrm>
          <a:prstGeom prst="roundRect">
            <a:avLst/>
          </a:prstGeom>
          <a:solidFill>
            <a:schemeClr val="accent2">
              <a:lumMod val="40000"/>
              <a:lumOff val="6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0" tIns="182880" rIns="0" rtlCol="0" anchor="t"/>
          <a:lstStyle/>
          <a:p>
            <a:endParaRPr lang="en-US" sz="1300" dirty="0">
              <a:solidFill>
                <a:schemeClr val="tx1"/>
              </a:solidFill>
            </a:endParaRPr>
          </a:p>
          <a:p>
            <a:endParaRPr lang="en-US" sz="1300" dirty="0">
              <a:solidFill>
                <a:schemeClr val="tx1"/>
              </a:solidFill>
            </a:endParaRPr>
          </a:p>
          <a:p>
            <a:endParaRPr lang="en-US" sz="1300" dirty="0">
              <a:solidFill>
                <a:schemeClr val="tx1"/>
              </a:solidFill>
            </a:endParaRPr>
          </a:p>
          <a:p>
            <a:pPr marL="285750" indent="-285750">
              <a:buFont typeface="Arial" panose="020B0604020202020204" pitchFamily="34" charset="0"/>
              <a:buChar char="•"/>
            </a:pPr>
            <a:r>
              <a:rPr lang="en-US" sz="1300" dirty="0">
                <a:solidFill>
                  <a:schemeClr val="tx1"/>
                </a:solidFill>
              </a:rPr>
              <a:t>Similar to Full Access, except access is controlled at the campus or folder level</a:t>
            </a:r>
          </a:p>
          <a:p>
            <a:pPr marL="285750" indent="-285750">
              <a:buFont typeface="Arial" panose="020B0604020202020204" pitchFamily="34" charset="0"/>
              <a:buChar char="•"/>
            </a:pPr>
            <a:r>
              <a:rPr lang="en-US" sz="1300" dirty="0">
                <a:solidFill>
                  <a:schemeClr val="tx1"/>
                </a:solidFill>
              </a:rPr>
              <a:t>Need to create a login and Access Role for your auditor.</a:t>
            </a:r>
          </a:p>
          <a:p>
            <a:pPr marL="285750" indent="-285750">
              <a:buFont typeface="Arial" panose="020B0604020202020204" pitchFamily="34" charset="0"/>
              <a:buChar char="•"/>
            </a:pPr>
            <a:r>
              <a:rPr lang="en-US" sz="1300" dirty="0">
                <a:solidFill>
                  <a:schemeClr val="tx1"/>
                </a:solidFill>
              </a:rPr>
              <a:t>Requires you to create a csv for how to structure those campuses.</a:t>
            </a:r>
          </a:p>
        </p:txBody>
      </p:sp>
      <p:sp>
        <p:nvSpPr>
          <p:cNvPr id="30" name="Rectangle: Rounded Corners 29">
            <a:hlinkClick r:id="rId4" action="ppaction://hlinksldjump"/>
            <a:extLst>
              <a:ext uri="{FF2B5EF4-FFF2-40B4-BE49-F238E27FC236}">
                <a16:creationId xmlns:a16="http://schemas.microsoft.com/office/drawing/2014/main" id="{DE344DFF-BC38-4DD5-8362-BBC3A61EC8C6}"/>
              </a:ext>
            </a:extLst>
          </p:cNvPr>
          <p:cNvSpPr/>
          <p:nvPr/>
        </p:nvSpPr>
        <p:spPr>
          <a:xfrm>
            <a:off x="2700826" y="2056375"/>
            <a:ext cx="1776548" cy="585296"/>
          </a:xfrm>
          <a:prstGeom prst="roundRect">
            <a:avLst/>
          </a:prstGeom>
          <a:solidFill>
            <a:schemeClr val="accent2">
              <a:lumMod val="60000"/>
              <a:lumOff val="40000"/>
            </a:schemeClr>
          </a:solidFill>
          <a:ln>
            <a:solidFill>
              <a:schemeClr val="accent2">
                <a:lumMod val="75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b="1" dirty="0">
                <a:solidFill>
                  <a:sysClr val="windowText" lastClr="000000"/>
                </a:solidFill>
              </a:rPr>
              <a:t>Structured Access</a:t>
            </a:r>
          </a:p>
        </p:txBody>
      </p:sp>
      <p:sp>
        <p:nvSpPr>
          <p:cNvPr id="26" name="Rectangle: Rounded Corners 25">
            <a:hlinkClick r:id="rId5" action="ppaction://hlinksldjump"/>
            <a:extLst>
              <a:ext uri="{FF2B5EF4-FFF2-40B4-BE49-F238E27FC236}">
                <a16:creationId xmlns:a16="http://schemas.microsoft.com/office/drawing/2014/main" id="{2C5D2212-36A6-4D9C-A81D-A9AE5CB5650B}"/>
              </a:ext>
            </a:extLst>
          </p:cNvPr>
          <p:cNvSpPr/>
          <p:nvPr/>
        </p:nvSpPr>
        <p:spPr>
          <a:xfrm>
            <a:off x="5102614" y="1909381"/>
            <a:ext cx="1989508" cy="3210750"/>
          </a:xfrm>
          <a:prstGeom prst="roundRect">
            <a:avLst/>
          </a:prstGeom>
          <a:solidFill>
            <a:schemeClr val="accent3">
              <a:lumMod val="40000"/>
              <a:lumOff val="6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0" tIns="182880" rIns="0" rtlCol="0" anchor="ctr"/>
          <a:lstStyle/>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r>
              <a:rPr lang="en-US" sz="1300" dirty="0">
                <a:solidFill>
                  <a:schemeClr val="tx1"/>
                </a:solidFill>
              </a:rPr>
              <a:t>Time intensive while auditor is present</a:t>
            </a:r>
          </a:p>
          <a:p>
            <a:pPr marL="285750" indent="-285750">
              <a:buFont typeface="Arial" panose="020B0604020202020204" pitchFamily="34" charset="0"/>
              <a:buChar char="•"/>
            </a:pPr>
            <a:r>
              <a:rPr lang="en-US" sz="1300" dirty="0">
                <a:solidFill>
                  <a:schemeClr val="tx1"/>
                </a:solidFill>
              </a:rPr>
              <a:t>Very little system change required</a:t>
            </a:r>
          </a:p>
          <a:p>
            <a:pPr marL="285750" indent="-285750">
              <a:buFont typeface="Arial" panose="020B0604020202020204" pitchFamily="34" charset="0"/>
              <a:buChar char="•"/>
            </a:pPr>
            <a:r>
              <a:rPr lang="en-US" sz="1300" dirty="0">
                <a:solidFill>
                  <a:schemeClr val="tx1"/>
                </a:solidFill>
              </a:rPr>
              <a:t>Easiest prep work (assuming you are comfortable with the system and your structure)</a:t>
            </a:r>
          </a:p>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endParaRPr lang="en-US" sz="1300" dirty="0">
              <a:solidFill>
                <a:schemeClr val="tx1"/>
              </a:solidFill>
            </a:endParaRPr>
          </a:p>
        </p:txBody>
      </p:sp>
      <p:sp>
        <p:nvSpPr>
          <p:cNvPr id="31" name="Rectangle: Rounded Corners 30">
            <a:hlinkClick r:id="rId5" action="ppaction://hlinksldjump"/>
            <a:extLst>
              <a:ext uri="{FF2B5EF4-FFF2-40B4-BE49-F238E27FC236}">
                <a16:creationId xmlns:a16="http://schemas.microsoft.com/office/drawing/2014/main" id="{FD848F29-4B62-4D62-87DC-C96115FDF283}"/>
              </a:ext>
            </a:extLst>
          </p:cNvPr>
          <p:cNvSpPr/>
          <p:nvPr/>
        </p:nvSpPr>
        <p:spPr>
          <a:xfrm>
            <a:off x="5198201" y="2056375"/>
            <a:ext cx="1776548" cy="585296"/>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b="1" dirty="0">
                <a:solidFill>
                  <a:sysClr val="windowText" lastClr="000000"/>
                </a:solidFill>
              </a:rPr>
              <a:t>Supervised Access</a:t>
            </a:r>
          </a:p>
        </p:txBody>
      </p:sp>
      <p:sp>
        <p:nvSpPr>
          <p:cNvPr id="27" name="Rectangle: Rounded Corners 26">
            <a:hlinkClick r:id="rId6" action="ppaction://hlinksldjump"/>
            <a:extLst>
              <a:ext uri="{FF2B5EF4-FFF2-40B4-BE49-F238E27FC236}">
                <a16:creationId xmlns:a16="http://schemas.microsoft.com/office/drawing/2014/main" id="{D2CFB185-B2CF-4D78-8317-24347838DC01}"/>
              </a:ext>
            </a:extLst>
          </p:cNvPr>
          <p:cNvSpPr/>
          <p:nvPr/>
        </p:nvSpPr>
        <p:spPr>
          <a:xfrm>
            <a:off x="7610882" y="1909381"/>
            <a:ext cx="1989508" cy="3210750"/>
          </a:xfrm>
          <a:prstGeom prst="roundRect">
            <a:avLst/>
          </a:prstGeom>
          <a:solidFill>
            <a:schemeClr val="accent4">
              <a:lumMod val="40000"/>
              <a:lumOff val="6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0" tIns="182880" rIns="0" rtlCol="0" anchor="ctr"/>
          <a:lstStyle/>
          <a:p>
            <a:pPr marL="285750" indent="-285750">
              <a:buFont typeface="Arial" panose="020B0604020202020204" pitchFamily="34" charset="0"/>
              <a:buChar char="•"/>
            </a:pPr>
            <a:r>
              <a:rPr lang="en-US" sz="1300" dirty="0">
                <a:solidFill>
                  <a:schemeClr val="tx1"/>
                </a:solidFill>
              </a:rPr>
              <a:t>Auditor needs a login</a:t>
            </a:r>
          </a:p>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r>
              <a:rPr lang="en-US" sz="1300" dirty="0">
                <a:solidFill>
                  <a:schemeClr val="tx1"/>
                </a:solidFill>
              </a:rPr>
              <a:t>Auditor can only access documents that you personally share</a:t>
            </a:r>
          </a:p>
          <a:p>
            <a:pPr marL="285750" indent="-285750">
              <a:buFont typeface="Arial" panose="020B0604020202020204" pitchFamily="34" charset="0"/>
              <a:buChar char="•"/>
            </a:pPr>
            <a:r>
              <a:rPr lang="en-US" sz="1300" dirty="0">
                <a:solidFill>
                  <a:schemeClr val="tx1"/>
                </a:solidFill>
              </a:rPr>
              <a:t>Hands off while auditor is present</a:t>
            </a:r>
          </a:p>
          <a:p>
            <a:pPr marL="285750" indent="-285750">
              <a:buFont typeface="Arial" panose="020B0604020202020204" pitchFamily="34" charset="0"/>
              <a:buChar char="•"/>
            </a:pPr>
            <a:r>
              <a:rPr lang="en-US" sz="1300" dirty="0">
                <a:solidFill>
                  <a:schemeClr val="tx1"/>
                </a:solidFill>
              </a:rPr>
              <a:t>Works best if you have the list of people for auditor ahead of time</a:t>
            </a:r>
          </a:p>
          <a:p>
            <a:pPr marL="285750" indent="-285750">
              <a:buFont typeface="Arial" panose="020B0604020202020204" pitchFamily="34" charset="0"/>
              <a:buChar char="•"/>
            </a:pPr>
            <a:endParaRPr lang="en-US" sz="1300" dirty="0">
              <a:solidFill>
                <a:schemeClr val="tx1"/>
              </a:solidFill>
            </a:endParaRPr>
          </a:p>
        </p:txBody>
      </p:sp>
      <p:sp>
        <p:nvSpPr>
          <p:cNvPr id="32" name="Rectangle: Rounded Corners 31">
            <a:hlinkClick r:id="rId6" action="ppaction://hlinksldjump"/>
            <a:extLst>
              <a:ext uri="{FF2B5EF4-FFF2-40B4-BE49-F238E27FC236}">
                <a16:creationId xmlns:a16="http://schemas.microsoft.com/office/drawing/2014/main" id="{FAFAC602-1FD4-4D30-8AB3-ACFC5F57AC69}"/>
              </a:ext>
            </a:extLst>
          </p:cNvPr>
          <p:cNvSpPr/>
          <p:nvPr/>
        </p:nvSpPr>
        <p:spPr>
          <a:xfrm>
            <a:off x="7717362" y="2056375"/>
            <a:ext cx="1776548" cy="585296"/>
          </a:xfrm>
          <a:prstGeom prst="roundRect">
            <a:avLst/>
          </a:prstGeom>
          <a:solidFill>
            <a:schemeClr val="accent4">
              <a:lumMod val="60000"/>
              <a:lumOff val="40000"/>
            </a:schemeClr>
          </a:solidFill>
          <a:ln>
            <a:solidFill>
              <a:schemeClr val="accent4">
                <a:lumMod val="75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b="1" dirty="0">
                <a:solidFill>
                  <a:sysClr val="windowText" lastClr="000000"/>
                </a:solidFill>
              </a:rPr>
              <a:t>Bookmark and Share Privately</a:t>
            </a:r>
          </a:p>
        </p:txBody>
      </p:sp>
      <p:sp>
        <p:nvSpPr>
          <p:cNvPr id="28" name="Rectangle: Rounded Corners 27">
            <a:hlinkClick r:id="rId7" action="ppaction://hlinksldjump"/>
            <a:extLst>
              <a:ext uri="{FF2B5EF4-FFF2-40B4-BE49-F238E27FC236}">
                <a16:creationId xmlns:a16="http://schemas.microsoft.com/office/drawing/2014/main" id="{3CBAC945-5909-4B28-8724-BD2445AE836E}"/>
              </a:ext>
            </a:extLst>
          </p:cNvPr>
          <p:cNvSpPr/>
          <p:nvPr/>
        </p:nvSpPr>
        <p:spPr>
          <a:xfrm>
            <a:off x="10118550" y="1909381"/>
            <a:ext cx="1989508" cy="3210750"/>
          </a:xfrm>
          <a:prstGeom prst="roundRect">
            <a:avLst/>
          </a:prstGeom>
          <a:solidFill>
            <a:schemeClr val="accent6">
              <a:lumMod val="40000"/>
              <a:lumOff val="60000"/>
            </a:schemeClr>
          </a:soli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lIns="0" tIns="182880" rIns="0" rtlCol="0" anchor="ctr"/>
          <a:lstStyle/>
          <a:p>
            <a:pPr marL="285750" indent="-285750">
              <a:buFont typeface="Arial" panose="020B0604020202020204" pitchFamily="34" charset="0"/>
              <a:buChar char="•"/>
            </a:pPr>
            <a:endParaRPr lang="en-US" sz="1300" dirty="0">
              <a:solidFill>
                <a:schemeClr val="tx1"/>
              </a:solidFill>
            </a:endParaRPr>
          </a:p>
          <a:p>
            <a:pPr marL="285750" indent="-285750">
              <a:buFont typeface="Arial" panose="020B0604020202020204" pitchFamily="34" charset="0"/>
              <a:buChar char="•"/>
            </a:pPr>
            <a:r>
              <a:rPr lang="en-US" sz="1300" dirty="0">
                <a:solidFill>
                  <a:schemeClr val="tx1"/>
                </a:solidFill>
              </a:rPr>
              <a:t>Auditor does not require a login</a:t>
            </a:r>
          </a:p>
          <a:p>
            <a:pPr marL="285750" indent="-285750">
              <a:buFont typeface="Arial" panose="020B0604020202020204" pitchFamily="34" charset="0"/>
              <a:buChar char="•"/>
            </a:pPr>
            <a:r>
              <a:rPr lang="en-US" sz="1300" dirty="0">
                <a:solidFill>
                  <a:schemeClr val="tx1"/>
                </a:solidFill>
              </a:rPr>
              <a:t>Sharing is public not behind the </a:t>
            </a:r>
            <a:r>
              <a:rPr lang="en-US" sz="1300" dirty="0" err="1">
                <a:solidFill>
                  <a:schemeClr val="tx1"/>
                </a:solidFill>
              </a:rPr>
              <a:t>YellowFolder</a:t>
            </a:r>
            <a:r>
              <a:rPr lang="en-US" sz="1300" dirty="0">
                <a:solidFill>
                  <a:schemeClr val="tx1"/>
                </a:solidFill>
              </a:rPr>
              <a:t> firewall, but is still secure</a:t>
            </a:r>
          </a:p>
          <a:p>
            <a:pPr marL="285750" indent="-285750">
              <a:buFont typeface="Arial" panose="020B0604020202020204" pitchFamily="34" charset="0"/>
              <a:buChar char="•"/>
            </a:pPr>
            <a:r>
              <a:rPr lang="en-US" sz="1300" dirty="0">
                <a:solidFill>
                  <a:schemeClr val="tx1"/>
                </a:solidFill>
              </a:rPr>
              <a:t>Works best if you have the list of people for auditor ahead of time</a:t>
            </a:r>
          </a:p>
        </p:txBody>
      </p:sp>
      <p:sp>
        <p:nvSpPr>
          <p:cNvPr id="33" name="Rectangle: Rounded Corners 32">
            <a:hlinkClick r:id="rId7" action="ppaction://hlinksldjump"/>
            <a:extLst>
              <a:ext uri="{FF2B5EF4-FFF2-40B4-BE49-F238E27FC236}">
                <a16:creationId xmlns:a16="http://schemas.microsoft.com/office/drawing/2014/main" id="{01D56FF7-8A49-4546-BF25-F1AE2C70139A}"/>
              </a:ext>
            </a:extLst>
          </p:cNvPr>
          <p:cNvSpPr/>
          <p:nvPr/>
        </p:nvSpPr>
        <p:spPr>
          <a:xfrm>
            <a:off x="10225030" y="2056375"/>
            <a:ext cx="1776548" cy="585296"/>
          </a:xfrm>
          <a:prstGeom prst="roundRect">
            <a:avLst/>
          </a:prstGeom>
          <a:solidFill>
            <a:schemeClr val="accent6">
              <a:lumMod val="60000"/>
              <a:lumOff val="40000"/>
            </a:schemeClr>
          </a:solidFill>
          <a:ln>
            <a:solidFill>
              <a:schemeClr val="accent6">
                <a:lumMod val="75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b="1" dirty="0">
                <a:solidFill>
                  <a:sysClr val="windowText" lastClr="000000"/>
                </a:solidFill>
              </a:rPr>
              <a:t>Bookmark and Share Publicly</a:t>
            </a:r>
          </a:p>
        </p:txBody>
      </p:sp>
      <p:sp>
        <p:nvSpPr>
          <p:cNvPr id="72" name="Octagon 71">
            <a:hlinkClick r:id="rId8" action="ppaction://hlinksldjump"/>
            <a:extLst>
              <a:ext uri="{FF2B5EF4-FFF2-40B4-BE49-F238E27FC236}">
                <a16:creationId xmlns:a16="http://schemas.microsoft.com/office/drawing/2014/main" id="{87DE1A06-7C5B-4CFB-92C2-E725C3B2B0F8}"/>
              </a:ext>
            </a:extLst>
          </p:cNvPr>
          <p:cNvSpPr/>
          <p:nvPr/>
        </p:nvSpPr>
        <p:spPr>
          <a:xfrm>
            <a:off x="1813894" y="5032775"/>
            <a:ext cx="1071112" cy="955711"/>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sz="1200" dirty="0"/>
              <a:t>Click here to go back to the Roadmap</a:t>
            </a:r>
            <a:endParaRPr lang="en-US" sz="800" dirty="0"/>
          </a:p>
        </p:txBody>
      </p:sp>
    </p:spTree>
    <p:extLst>
      <p:ext uri="{BB962C8B-B14F-4D97-AF65-F5344CB8AC3E}">
        <p14:creationId xmlns:p14="http://schemas.microsoft.com/office/powerpoint/2010/main" val="4143816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7EE916-9700-4BA0-A426-BCA07455E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4590420"/>
            <a:ext cx="1124775" cy="1009333"/>
          </a:xfrm>
          <a:prstGeom prst="rect">
            <a:avLst/>
          </a:prstGeom>
        </p:spPr>
      </p:pic>
      <p:grpSp>
        <p:nvGrpSpPr>
          <p:cNvPr id="19" name="Group 18">
            <a:extLst>
              <a:ext uri="{FF2B5EF4-FFF2-40B4-BE49-F238E27FC236}">
                <a16:creationId xmlns:a16="http://schemas.microsoft.com/office/drawing/2014/main" id="{ACB362FE-E7CE-4349-852C-3274A9F3AB95}"/>
              </a:ext>
            </a:extLst>
          </p:cNvPr>
          <p:cNvGrpSpPr/>
          <p:nvPr/>
        </p:nvGrpSpPr>
        <p:grpSpPr>
          <a:xfrm>
            <a:off x="291157" y="1378424"/>
            <a:ext cx="1721799" cy="5479576"/>
            <a:chOff x="1006000" y="1248433"/>
            <a:chExt cx="1481372" cy="4766475"/>
          </a:xfrm>
        </p:grpSpPr>
        <p:grpSp>
          <p:nvGrpSpPr>
            <p:cNvPr id="20" name="Group 19">
              <a:extLst>
                <a:ext uri="{FF2B5EF4-FFF2-40B4-BE49-F238E27FC236}">
                  <a16:creationId xmlns:a16="http://schemas.microsoft.com/office/drawing/2014/main" id="{625A4238-8A4D-45A7-B3EA-AA3F7F4673C5}"/>
                </a:ext>
              </a:extLst>
            </p:cNvPr>
            <p:cNvGrpSpPr/>
            <p:nvPr/>
          </p:nvGrpSpPr>
          <p:grpSpPr>
            <a:xfrm>
              <a:off x="1006000" y="1248433"/>
              <a:ext cx="1481372" cy="3727693"/>
              <a:chOff x="1140224" y="1139376"/>
              <a:chExt cx="1481372" cy="3727693"/>
            </a:xfrm>
          </p:grpSpPr>
          <p:sp>
            <p:nvSpPr>
              <p:cNvPr id="24" name="Rectangle 23">
                <a:extLst>
                  <a:ext uri="{FF2B5EF4-FFF2-40B4-BE49-F238E27FC236}">
                    <a16:creationId xmlns:a16="http://schemas.microsoft.com/office/drawing/2014/main" id="{0D3DD57D-923A-48CA-AB1B-DB823F3C3ACB}"/>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ctagon 25">
                <a:hlinkClick r:id="rId3" action="ppaction://hlinksldjump"/>
                <a:extLst>
                  <a:ext uri="{FF2B5EF4-FFF2-40B4-BE49-F238E27FC236}">
                    <a16:creationId xmlns:a16="http://schemas.microsoft.com/office/drawing/2014/main" id="{AAA4649E-00A1-43BE-A665-57AC53890611}"/>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Step #2 Home</a:t>
                </a:r>
                <a:endParaRPr lang="en-US" sz="1050" dirty="0"/>
              </a:p>
            </p:txBody>
          </p:sp>
        </p:grpSp>
        <p:sp>
          <p:nvSpPr>
            <p:cNvPr id="23" name="Chord 22">
              <a:extLst>
                <a:ext uri="{FF2B5EF4-FFF2-40B4-BE49-F238E27FC236}">
                  <a16:creationId xmlns:a16="http://schemas.microsoft.com/office/drawing/2014/main" id="{D7C5DF6F-659C-4EA2-A71E-C391CCF8A4B6}"/>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1655429" y="295402"/>
            <a:ext cx="7703127" cy="695180"/>
          </a:xfrm>
        </p:spPr>
        <p:txBody>
          <a:bodyPr>
            <a:normAutofit/>
          </a:bodyPr>
          <a:lstStyle/>
          <a:p>
            <a:r>
              <a:rPr lang="en-US" sz="2800" b="1" dirty="0"/>
              <a:t>Step #2: Full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7</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16" name="Group 15">
            <a:extLst>
              <a:ext uri="{FF2B5EF4-FFF2-40B4-BE49-F238E27FC236}">
                <a16:creationId xmlns:a16="http://schemas.microsoft.com/office/drawing/2014/main" id="{60B1035E-8B90-44E4-AF97-2C2394B3492E}"/>
              </a:ext>
            </a:extLst>
          </p:cNvPr>
          <p:cNvGrpSpPr/>
          <p:nvPr/>
        </p:nvGrpSpPr>
        <p:grpSpPr>
          <a:xfrm>
            <a:off x="2284124" y="1576865"/>
            <a:ext cx="5522402" cy="1971550"/>
            <a:chOff x="1478412" y="1833801"/>
            <a:chExt cx="2523745" cy="3970650"/>
          </a:xfrm>
        </p:grpSpPr>
        <p:sp>
          <p:nvSpPr>
            <p:cNvPr id="13" name="Rectangle: Rounded Corners 12">
              <a:extLst>
                <a:ext uri="{FF2B5EF4-FFF2-40B4-BE49-F238E27FC236}">
                  <a16:creationId xmlns:a16="http://schemas.microsoft.com/office/drawing/2014/main" id="{3F3B8028-1422-48CE-93BC-13C53F348EE1}"/>
                </a:ext>
              </a:extLst>
            </p:cNvPr>
            <p:cNvSpPr/>
            <p:nvPr/>
          </p:nvSpPr>
          <p:spPr>
            <a:xfrm>
              <a:off x="1478412" y="2093841"/>
              <a:ext cx="2523745" cy="3710610"/>
            </a:xfrm>
            <a:prstGeom prst="round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Giving an auditor full access to the system enables them to be able to access all documents needed with little to no impediment</a:t>
              </a: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This method can potentially provide you flexibility during the audit to handle your normal roles</a:t>
              </a:r>
            </a:p>
          </p:txBody>
        </p:sp>
        <p:sp>
          <p:nvSpPr>
            <p:cNvPr id="15" name="Rectangle: Top Corners Rounded 14">
              <a:extLst>
                <a:ext uri="{FF2B5EF4-FFF2-40B4-BE49-F238E27FC236}">
                  <a16:creationId xmlns:a16="http://schemas.microsoft.com/office/drawing/2014/main" id="{0DCA17C3-ABE9-46BA-924C-894C69E5D07E}"/>
                </a:ext>
              </a:extLst>
            </p:cNvPr>
            <p:cNvSpPr/>
            <p:nvPr/>
          </p:nvSpPr>
          <p:spPr>
            <a:xfrm>
              <a:off x="1478412" y="1833801"/>
              <a:ext cx="2523745" cy="1029622"/>
            </a:xfrm>
            <a:prstGeom prst="round2SameRect">
              <a:avLst/>
            </a:prstGeom>
            <a:ln w="15875">
              <a:solidFill>
                <a:schemeClr val="accent1">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a:t>
              </a:r>
            </a:p>
          </p:txBody>
        </p:sp>
      </p:grpSp>
      <p:grpSp>
        <p:nvGrpSpPr>
          <p:cNvPr id="25" name="Group 24">
            <a:extLst>
              <a:ext uri="{FF2B5EF4-FFF2-40B4-BE49-F238E27FC236}">
                <a16:creationId xmlns:a16="http://schemas.microsoft.com/office/drawing/2014/main" id="{13AEC0C1-1B33-4E21-A98A-937E698E59E1}"/>
              </a:ext>
            </a:extLst>
          </p:cNvPr>
          <p:cNvGrpSpPr/>
          <p:nvPr/>
        </p:nvGrpSpPr>
        <p:grpSpPr>
          <a:xfrm>
            <a:off x="8284191" y="1563217"/>
            <a:ext cx="3425587" cy="4293948"/>
            <a:chOff x="5029994" y="1833801"/>
            <a:chExt cx="2523745" cy="3970650"/>
          </a:xfrm>
        </p:grpSpPr>
        <p:sp>
          <p:nvSpPr>
            <p:cNvPr id="21" name="Rectangle: Rounded Corners 20">
              <a:extLst>
                <a:ext uri="{FF2B5EF4-FFF2-40B4-BE49-F238E27FC236}">
                  <a16:creationId xmlns:a16="http://schemas.microsoft.com/office/drawing/2014/main" id="{D87B12C5-B214-4E4D-A67A-69E66934EA95}"/>
                </a:ext>
              </a:extLst>
            </p:cNvPr>
            <p:cNvSpPr/>
            <p:nvPr/>
          </p:nvSpPr>
          <p:spPr>
            <a:xfrm>
              <a:off x="5029994" y="2093842"/>
              <a:ext cx="2523745" cy="3710609"/>
            </a:xfrm>
            <a:prstGeom prst="round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t"/>
            <a:lstStyle/>
            <a:p>
              <a:pPr>
                <a:spcBef>
                  <a:spcPts val="1200"/>
                </a:spcBef>
              </a:pPr>
              <a:endParaRPr lang="en-US" sz="1400" dirty="0">
                <a:solidFill>
                  <a:schemeClr val="tx1">
                    <a:lumMod val="85000"/>
                    <a:lumOff val="15000"/>
                  </a:schemeClr>
                </a:solidFill>
              </a:endParaRPr>
            </a:p>
            <a:p>
              <a:pPr marL="285750" indent="-285750">
                <a:spcBef>
                  <a:spcPts val="1200"/>
                </a:spcBef>
                <a:buFont typeface="Arial" panose="020B0604020202020204" pitchFamily="34" charset="0"/>
                <a:buChar char="•"/>
              </a:pPr>
              <a:r>
                <a:rPr lang="en-US" sz="1400" dirty="0">
                  <a:solidFill>
                    <a:schemeClr val="tx1">
                      <a:lumMod val="85000"/>
                      <a:lumOff val="15000"/>
                    </a:schemeClr>
                  </a:solidFill>
                </a:rPr>
                <a:t>You will need to request a username and password for the auditor at least a week before they arrive</a:t>
              </a: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Login at least once before the auditor arrives to ensure that the access has been setup correctly.</a:t>
              </a: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If you want, you can even bookmark specific files for the auditor to make the search process easier</a:t>
              </a: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Familiarize yourself with the document history as well as your file structure as those will likely be the most important things to an auditor</a:t>
              </a:r>
            </a:p>
          </p:txBody>
        </p:sp>
        <p:sp>
          <p:nvSpPr>
            <p:cNvPr id="22" name="Rectangle: Top Corners Rounded 21">
              <a:extLst>
                <a:ext uri="{FF2B5EF4-FFF2-40B4-BE49-F238E27FC236}">
                  <a16:creationId xmlns:a16="http://schemas.microsoft.com/office/drawing/2014/main" id="{BFE46409-BAA2-4CFF-A34F-64565C324BCB}"/>
                </a:ext>
              </a:extLst>
            </p:cNvPr>
            <p:cNvSpPr/>
            <p:nvPr/>
          </p:nvSpPr>
          <p:spPr>
            <a:xfrm>
              <a:off x="5029994" y="1833801"/>
              <a:ext cx="2523745" cy="737775"/>
            </a:xfrm>
            <a:prstGeom prst="round2SameRect">
              <a:avLst/>
            </a:prstGeom>
            <a:ln w="15875">
              <a:solidFill>
                <a:schemeClr val="accent1">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lumMod val="85000"/>
                      <a:lumOff val="15000"/>
                    </a:schemeClr>
                  </a:solidFill>
                </a:rPr>
                <a:t>How</a:t>
              </a:r>
            </a:p>
          </p:txBody>
        </p:sp>
      </p:grpSp>
      <p:grpSp>
        <p:nvGrpSpPr>
          <p:cNvPr id="14" name="Group 13">
            <a:extLst>
              <a:ext uri="{FF2B5EF4-FFF2-40B4-BE49-F238E27FC236}">
                <a16:creationId xmlns:a16="http://schemas.microsoft.com/office/drawing/2014/main" id="{CCB70515-1B67-4C0C-AED7-AD40ECF16903}"/>
              </a:ext>
            </a:extLst>
          </p:cNvPr>
          <p:cNvGrpSpPr/>
          <p:nvPr/>
        </p:nvGrpSpPr>
        <p:grpSpPr>
          <a:xfrm>
            <a:off x="2283629" y="3885615"/>
            <a:ext cx="5511522" cy="1971550"/>
            <a:chOff x="1478412" y="1833801"/>
            <a:chExt cx="2523745" cy="3970650"/>
          </a:xfrm>
        </p:grpSpPr>
        <p:sp>
          <p:nvSpPr>
            <p:cNvPr id="17" name="Rectangle: Rounded Corners 16">
              <a:extLst>
                <a:ext uri="{FF2B5EF4-FFF2-40B4-BE49-F238E27FC236}">
                  <a16:creationId xmlns:a16="http://schemas.microsoft.com/office/drawing/2014/main" id="{63950E9C-7A1F-4D78-8693-3722FB53AC68}"/>
                </a:ext>
              </a:extLst>
            </p:cNvPr>
            <p:cNvSpPr/>
            <p:nvPr/>
          </p:nvSpPr>
          <p:spPr>
            <a:xfrm>
              <a:off x="1478412" y="2093841"/>
              <a:ext cx="2523745" cy="3710610"/>
            </a:xfrm>
            <a:prstGeom prst="round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lIns="0" rIns="0" rtlCol="0" anchor="t"/>
            <a:lstStyle/>
            <a:p>
              <a:endParaRPr lang="en-US" sz="1400" dirty="0">
                <a:solidFill>
                  <a:schemeClr val="tx1">
                    <a:lumMod val="85000"/>
                    <a:lumOff val="15000"/>
                  </a:schemeClr>
                </a:solidFill>
              </a:endParaRP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You are giving the auditor unfettered access to your system, and either your filing system or your file structure might not quite be up to the level that you want yet.</a:t>
              </a:r>
            </a:p>
            <a:p>
              <a:pPr marL="285750" indent="-285750">
                <a:spcBef>
                  <a:spcPts val="600"/>
                </a:spcBef>
                <a:buFont typeface="Arial" panose="020B0604020202020204" pitchFamily="34" charset="0"/>
                <a:buChar char="•"/>
              </a:pPr>
              <a:r>
                <a:rPr lang="en-US" sz="1400" dirty="0">
                  <a:solidFill>
                    <a:schemeClr val="tx1">
                      <a:lumMod val="85000"/>
                      <a:lumOff val="15000"/>
                    </a:schemeClr>
                  </a:solidFill>
                </a:rPr>
                <a:t>While this method could result in the most flexibility for you in terms of time, a quick training might not be enough to enable the auditor to be self-sufficient within the system yet</a:t>
              </a:r>
            </a:p>
          </p:txBody>
        </p:sp>
        <p:sp>
          <p:nvSpPr>
            <p:cNvPr id="18" name="Rectangle: Top Corners Rounded 17">
              <a:extLst>
                <a:ext uri="{FF2B5EF4-FFF2-40B4-BE49-F238E27FC236}">
                  <a16:creationId xmlns:a16="http://schemas.microsoft.com/office/drawing/2014/main" id="{F43728C7-FEB9-4EFB-995B-7002998CBD37}"/>
                </a:ext>
              </a:extLst>
            </p:cNvPr>
            <p:cNvSpPr/>
            <p:nvPr/>
          </p:nvSpPr>
          <p:spPr>
            <a:xfrm>
              <a:off x="1478412" y="1833801"/>
              <a:ext cx="2523745" cy="1029622"/>
            </a:xfrm>
            <a:prstGeom prst="round2SameRect">
              <a:avLst/>
            </a:prstGeom>
            <a:ln w="15875">
              <a:solidFill>
                <a:schemeClr val="accent1">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 Not?</a:t>
              </a:r>
            </a:p>
          </p:txBody>
        </p:sp>
      </p:grpSp>
    </p:spTree>
    <p:extLst>
      <p:ext uri="{BB962C8B-B14F-4D97-AF65-F5344CB8AC3E}">
        <p14:creationId xmlns:p14="http://schemas.microsoft.com/office/powerpoint/2010/main" val="1628883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7EE916-9700-4BA0-A426-BCA07455E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4590420"/>
            <a:ext cx="1124775" cy="1009333"/>
          </a:xfrm>
          <a:prstGeom prst="rect">
            <a:avLst/>
          </a:prstGeom>
        </p:spPr>
      </p:pic>
      <p:sp>
        <p:nvSpPr>
          <p:cNvPr id="2" name="Title 1"/>
          <p:cNvSpPr>
            <a:spLocks noGrp="1"/>
          </p:cNvSpPr>
          <p:nvPr>
            <p:ph type="title"/>
          </p:nvPr>
        </p:nvSpPr>
        <p:spPr>
          <a:xfrm>
            <a:off x="1655429" y="295402"/>
            <a:ext cx="7703127" cy="695180"/>
          </a:xfrm>
        </p:spPr>
        <p:txBody>
          <a:bodyPr>
            <a:normAutofit/>
          </a:bodyPr>
          <a:lstStyle/>
          <a:p>
            <a:r>
              <a:rPr lang="en-US" sz="2800" b="1" dirty="0"/>
              <a:t>Step #2: Structured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8</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16" name="Group 15">
            <a:extLst>
              <a:ext uri="{FF2B5EF4-FFF2-40B4-BE49-F238E27FC236}">
                <a16:creationId xmlns:a16="http://schemas.microsoft.com/office/drawing/2014/main" id="{60B1035E-8B90-44E4-AF97-2C2394B3492E}"/>
              </a:ext>
            </a:extLst>
          </p:cNvPr>
          <p:cNvGrpSpPr/>
          <p:nvPr/>
        </p:nvGrpSpPr>
        <p:grpSpPr>
          <a:xfrm>
            <a:off x="2284124" y="1576865"/>
            <a:ext cx="5522402" cy="1971550"/>
            <a:chOff x="1478412" y="1833801"/>
            <a:chExt cx="2523745" cy="3970650"/>
          </a:xfrm>
        </p:grpSpPr>
        <p:sp>
          <p:nvSpPr>
            <p:cNvPr id="13" name="Rectangle: Rounded Corners 12">
              <a:extLst>
                <a:ext uri="{FF2B5EF4-FFF2-40B4-BE49-F238E27FC236}">
                  <a16:creationId xmlns:a16="http://schemas.microsoft.com/office/drawing/2014/main" id="{3F3B8028-1422-48CE-93BC-13C53F348EE1}"/>
                </a:ext>
              </a:extLst>
            </p:cNvPr>
            <p:cNvSpPr/>
            <p:nvPr/>
          </p:nvSpPr>
          <p:spPr>
            <a:xfrm>
              <a:off x="1478412" y="2093841"/>
              <a:ext cx="2523745" cy="3710610"/>
            </a:xfrm>
            <a:prstGeom prst="roundRect">
              <a:avLst/>
            </a:prstGeom>
            <a:solidFill>
              <a:schemeClr val="accent2">
                <a:lumMod val="20000"/>
                <a:lumOff val="8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This method allows you to grant access only to the specific people that either your Auditor requested, or that you want show them.</a:t>
              </a:r>
            </a:p>
            <a:p>
              <a:pPr marL="285750" indent="-285750">
                <a:buFont typeface="Arial" panose="020B0604020202020204" pitchFamily="34" charset="0"/>
                <a:buChar char="•"/>
              </a:pPr>
              <a:r>
                <a:rPr lang="en-US" sz="1400" dirty="0">
                  <a:solidFill>
                    <a:schemeClr val="tx1">
                      <a:lumMod val="85000"/>
                      <a:lumOff val="15000"/>
                    </a:schemeClr>
                  </a:solidFill>
                </a:rPr>
                <a:t>It enables you to break the audit files apart into different categories than are standard.  For example, in HR you can create campuses for Substitutes, Professional, and administrative employees so the auditor can easily tell which employee type each person is.</a:t>
              </a:r>
            </a:p>
            <a:p>
              <a:pPr marL="285750" indent="-285750">
                <a:buFont typeface="Arial" panose="020B0604020202020204" pitchFamily="34" charset="0"/>
                <a:buChar char="•"/>
              </a:pPr>
              <a:endParaRPr lang="en-US" sz="1400" dirty="0">
                <a:solidFill>
                  <a:schemeClr val="tx1">
                    <a:lumMod val="85000"/>
                    <a:lumOff val="15000"/>
                  </a:schemeClr>
                </a:solidFill>
              </a:endParaRPr>
            </a:p>
          </p:txBody>
        </p:sp>
        <p:sp>
          <p:nvSpPr>
            <p:cNvPr id="15" name="Rectangle: Top Corners Rounded 14">
              <a:extLst>
                <a:ext uri="{FF2B5EF4-FFF2-40B4-BE49-F238E27FC236}">
                  <a16:creationId xmlns:a16="http://schemas.microsoft.com/office/drawing/2014/main" id="{0DCA17C3-ABE9-46BA-924C-894C69E5D07E}"/>
                </a:ext>
              </a:extLst>
            </p:cNvPr>
            <p:cNvSpPr/>
            <p:nvPr/>
          </p:nvSpPr>
          <p:spPr>
            <a:xfrm>
              <a:off x="1478412" y="1833801"/>
              <a:ext cx="2523745" cy="1029622"/>
            </a:xfrm>
            <a:prstGeom prst="round2SameRect">
              <a:avLst/>
            </a:prstGeom>
            <a:solidFill>
              <a:schemeClr val="accent2">
                <a:lumMod val="60000"/>
                <a:lumOff val="40000"/>
              </a:schemeClr>
            </a:solidFill>
            <a:ln w="15875">
              <a:solidFill>
                <a:schemeClr val="accent2">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a:t>
              </a:r>
            </a:p>
          </p:txBody>
        </p:sp>
      </p:grpSp>
      <p:grpSp>
        <p:nvGrpSpPr>
          <p:cNvPr id="25" name="Group 24">
            <a:extLst>
              <a:ext uri="{FF2B5EF4-FFF2-40B4-BE49-F238E27FC236}">
                <a16:creationId xmlns:a16="http://schemas.microsoft.com/office/drawing/2014/main" id="{13AEC0C1-1B33-4E21-A98A-937E698E59E1}"/>
              </a:ext>
            </a:extLst>
          </p:cNvPr>
          <p:cNvGrpSpPr/>
          <p:nvPr/>
        </p:nvGrpSpPr>
        <p:grpSpPr>
          <a:xfrm>
            <a:off x="8284191" y="1563217"/>
            <a:ext cx="3425587" cy="4293948"/>
            <a:chOff x="5029994" y="1833801"/>
            <a:chExt cx="2523745" cy="3970650"/>
          </a:xfrm>
          <a:solidFill>
            <a:schemeClr val="accent2">
              <a:lumMod val="20000"/>
              <a:lumOff val="80000"/>
            </a:schemeClr>
          </a:solidFill>
        </p:grpSpPr>
        <p:sp>
          <p:nvSpPr>
            <p:cNvPr id="21" name="Rectangle: Rounded Corners 20">
              <a:extLst>
                <a:ext uri="{FF2B5EF4-FFF2-40B4-BE49-F238E27FC236}">
                  <a16:creationId xmlns:a16="http://schemas.microsoft.com/office/drawing/2014/main" id="{D87B12C5-B214-4E4D-A67A-69E66934EA95}"/>
                </a:ext>
              </a:extLst>
            </p:cNvPr>
            <p:cNvSpPr/>
            <p:nvPr/>
          </p:nvSpPr>
          <p:spPr>
            <a:xfrm>
              <a:off x="5029994" y="2093842"/>
              <a:ext cx="2523745" cy="3710609"/>
            </a:xfrm>
            <a:prstGeom prst="roundRect">
              <a:avLst/>
            </a:prstGeom>
            <a:grp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You will have to create a new temporary csv that includes the Audit campuses, as well as a new access role that only has access to those campuses along with creating a user name for the auditor.</a:t>
              </a:r>
            </a:p>
            <a:p>
              <a:pPr marL="285750" indent="-285750">
                <a:buFont typeface="Arial" panose="020B0604020202020204" pitchFamily="34" charset="0"/>
                <a:buChar char="•"/>
              </a:pPr>
              <a:endParaRPr lang="en-US" sz="1400" dirty="0">
                <a:solidFill>
                  <a:schemeClr val="tx1">
                    <a:lumMod val="85000"/>
                    <a:lumOff val="15000"/>
                  </a:schemeClr>
                </a:solidFill>
              </a:endParaRPr>
            </a:p>
          </p:txBody>
        </p:sp>
        <p:sp>
          <p:nvSpPr>
            <p:cNvPr id="22" name="Rectangle: Top Corners Rounded 21">
              <a:extLst>
                <a:ext uri="{FF2B5EF4-FFF2-40B4-BE49-F238E27FC236}">
                  <a16:creationId xmlns:a16="http://schemas.microsoft.com/office/drawing/2014/main" id="{BFE46409-BAA2-4CFF-A34F-64565C324BCB}"/>
                </a:ext>
              </a:extLst>
            </p:cNvPr>
            <p:cNvSpPr/>
            <p:nvPr/>
          </p:nvSpPr>
          <p:spPr>
            <a:xfrm>
              <a:off x="5029994" y="1833801"/>
              <a:ext cx="2523745" cy="737775"/>
            </a:xfrm>
            <a:prstGeom prst="round2SameRect">
              <a:avLst/>
            </a:prstGeom>
            <a:solidFill>
              <a:schemeClr val="accent2">
                <a:lumMod val="60000"/>
                <a:lumOff val="40000"/>
              </a:schemeClr>
            </a:solidFill>
            <a:ln w="15875">
              <a:solidFill>
                <a:schemeClr val="accent2">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How</a:t>
              </a:r>
            </a:p>
          </p:txBody>
        </p:sp>
      </p:grpSp>
      <p:grpSp>
        <p:nvGrpSpPr>
          <p:cNvPr id="14" name="Group 13">
            <a:extLst>
              <a:ext uri="{FF2B5EF4-FFF2-40B4-BE49-F238E27FC236}">
                <a16:creationId xmlns:a16="http://schemas.microsoft.com/office/drawing/2014/main" id="{CCB70515-1B67-4C0C-AED7-AD40ECF16903}"/>
              </a:ext>
            </a:extLst>
          </p:cNvPr>
          <p:cNvGrpSpPr/>
          <p:nvPr/>
        </p:nvGrpSpPr>
        <p:grpSpPr>
          <a:xfrm>
            <a:off x="2283629" y="3885615"/>
            <a:ext cx="5511522" cy="1971550"/>
            <a:chOff x="1478412" y="1833801"/>
            <a:chExt cx="2523745" cy="3970650"/>
          </a:xfrm>
          <a:solidFill>
            <a:schemeClr val="accent2">
              <a:lumMod val="20000"/>
              <a:lumOff val="80000"/>
            </a:schemeClr>
          </a:solidFill>
        </p:grpSpPr>
        <p:sp>
          <p:nvSpPr>
            <p:cNvPr id="17" name="Rectangle: Rounded Corners 16">
              <a:extLst>
                <a:ext uri="{FF2B5EF4-FFF2-40B4-BE49-F238E27FC236}">
                  <a16:creationId xmlns:a16="http://schemas.microsoft.com/office/drawing/2014/main" id="{63950E9C-7A1F-4D78-8693-3722FB53AC68}"/>
                </a:ext>
              </a:extLst>
            </p:cNvPr>
            <p:cNvSpPr/>
            <p:nvPr/>
          </p:nvSpPr>
          <p:spPr>
            <a:xfrm>
              <a:off x="1478412" y="2093841"/>
              <a:ext cx="2523745" cy="3710610"/>
            </a:xfrm>
            <a:prstGeom prst="roundRect">
              <a:avLst/>
            </a:prstGeom>
            <a:grp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A new temporary csv will have to be created well in advance to enable the campuses to be created and the people moved.</a:t>
              </a:r>
            </a:p>
            <a:p>
              <a:pPr marL="285750" indent="-285750">
                <a:buFont typeface="Arial" panose="020B0604020202020204" pitchFamily="34" charset="0"/>
                <a:buChar char="•"/>
              </a:pPr>
              <a:r>
                <a:rPr lang="en-US" sz="1400" dirty="0">
                  <a:solidFill>
                    <a:schemeClr val="tx1">
                      <a:lumMod val="85000"/>
                      <a:lumOff val="15000"/>
                    </a:schemeClr>
                  </a:solidFill>
                </a:rPr>
                <a:t>Unless your auditor specifically requests to view people in specific categories, this method likely entails more time than is needed</a:t>
              </a:r>
            </a:p>
          </p:txBody>
        </p:sp>
        <p:sp>
          <p:nvSpPr>
            <p:cNvPr id="18" name="Rectangle: Top Corners Rounded 17">
              <a:extLst>
                <a:ext uri="{FF2B5EF4-FFF2-40B4-BE49-F238E27FC236}">
                  <a16:creationId xmlns:a16="http://schemas.microsoft.com/office/drawing/2014/main" id="{F43728C7-FEB9-4EFB-995B-7002998CBD37}"/>
                </a:ext>
              </a:extLst>
            </p:cNvPr>
            <p:cNvSpPr/>
            <p:nvPr/>
          </p:nvSpPr>
          <p:spPr>
            <a:xfrm>
              <a:off x="1478412" y="1833801"/>
              <a:ext cx="2523745" cy="1029622"/>
            </a:xfrm>
            <a:prstGeom prst="round2SameRect">
              <a:avLst/>
            </a:prstGeom>
            <a:solidFill>
              <a:schemeClr val="accent2">
                <a:lumMod val="60000"/>
                <a:lumOff val="40000"/>
              </a:schemeClr>
            </a:solidFill>
            <a:ln w="15875">
              <a:solidFill>
                <a:schemeClr val="accent2">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 Not?</a:t>
              </a:r>
            </a:p>
          </p:txBody>
        </p:sp>
      </p:grpSp>
      <p:grpSp>
        <p:nvGrpSpPr>
          <p:cNvPr id="27" name="Group 26">
            <a:extLst>
              <a:ext uri="{FF2B5EF4-FFF2-40B4-BE49-F238E27FC236}">
                <a16:creationId xmlns:a16="http://schemas.microsoft.com/office/drawing/2014/main" id="{6C25E657-6002-4693-9D1D-33FFF6FC07A5}"/>
              </a:ext>
            </a:extLst>
          </p:cNvPr>
          <p:cNvGrpSpPr/>
          <p:nvPr/>
        </p:nvGrpSpPr>
        <p:grpSpPr>
          <a:xfrm>
            <a:off x="291157" y="1378424"/>
            <a:ext cx="1721799" cy="5479576"/>
            <a:chOff x="1006000" y="1248433"/>
            <a:chExt cx="1481372" cy="4766475"/>
          </a:xfrm>
        </p:grpSpPr>
        <p:grpSp>
          <p:nvGrpSpPr>
            <p:cNvPr id="28" name="Group 27">
              <a:extLst>
                <a:ext uri="{FF2B5EF4-FFF2-40B4-BE49-F238E27FC236}">
                  <a16:creationId xmlns:a16="http://schemas.microsoft.com/office/drawing/2014/main" id="{5AEB64C1-5805-46D7-8350-899D2E8F9177}"/>
                </a:ext>
              </a:extLst>
            </p:cNvPr>
            <p:cNvGrpSpPr/>
            <p:nvPr/>
          </p:nvGrpSpPr>
          <p:grpSpPr>
            <a:xfrm>
              <a:off x="1006000" y="1248433"/>
              <a:ext cx="1481372" cy="3727693"/>
              <a:chOff x="1140224" y="1139376"/>
              <a:chExt cx="1481372" cy="3727693"/>
            </a:xfrm>
          </p:grpSpPr>
          <p:sp>
            <p:nvSpPr>
              <p:cNvPr id="30" name="Rectangle 29">
                <a:extLst>
                  <a:ext uri="{FF2B5EF4-FFF2-40B4-BE49-F238E27FC236}">
                    <a16:creationId xmlns:a16="http://schemas.microsoft.com/office/drawing/2014/main" id="{B1954088-7B74-41D6-8C7B-87138AA86A25}"/>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ctagon 30">
                <a:hlinkClick r:id="rId3" action="ppaction://hlinksldjump"/>
                <a:extLst>
                  <a:ext uri="{FF2B5EF4-FFF2-40B4-BE49-F238E27FC236}">
                    <a16:creationId xmlns:a16="http://schemas.microsoft.com/office/drawing/2014/main" id="{D0E99566-60DC-4A42-9EEA-13D925D03D0F}"/>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Step #2 Home</a:t>
                </a:r>
                <a:endParaRPr lang="en-US" sz="1050" dirty="0"/>
              </a:p>
            </p:txBody>
          </p:sp>
        </p:grpSp>
        <p:sp>
          <p:nvSpPr>
            <p:cNvPr id="29" name="Chord 28">
              <a:extLst>
                <a:ext uri="{FF2B5EF4-FFF2-40B4-BE49-F238E27FC236}">
                  <a16:creationId xmlns:a16="http://schemas.microsoft.com/office/drawing/2014/main" id="{584ECF59-48E1-466B-B8DA-4ECFD52BCE56}"/>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7191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B7EE916-9700-4BA0-A426-BCA07455E4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4590420"/>
            <a:ext cx="1124775" cy="1009333"/>
          </a:xfrm>
          <a:prstGeom prst="rect">
            <a:avLst/>
          </a:prstGeom>
        </p:spPr>
      </p:pic>
      <p:sp>
        <p:nvSpPr>
          <p:cNvPr id="2" name="Title 1"/>
          <p:cNvSpPr>
            <a:spLocks noGrp="1"/>
          </p:cNvSpPr>
          <p:nvPr>
            <p:ph type="title"/>
          </p:nvPr>
        </p:nvSpPr>
        <p:spPr>
          <a:xfrm>
            <a:off x="1655429" y="295402"/>
            <a:ext cx="7703127" cy="695180"/>
          </a:xfrm>
        </p:spPr>
        <p:txBody>
          <a:bodyPr>
            <a:normAutofit/>
          </a:bodyPr>
          <a:lstStyle/>
          <a:p>
            <a:r>
              <a:rPr lang="en-US" sz="2800" b="1" dirty="0"/>
              <a:t>Step #2: Supervised Access</a:t>
            </a: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a:t>
            </a:r>
            <a:r>
              <a:rPr lang="en-US" dirty="0" err="1">
                <a:solidFill>
                  <a:prstClr val="black">
                    <a:tint val="75000"/>
                  </a:prstClr>
                </a:solidFill>
                <a:latin typeface="Calibri"/>
              </a:rPr>
              <a:t>YellowFolder</a:t>
            </a:r>
            <a:r>
              <a:rPr lang="en-US" dirty="0">
                <a:solidFill>
                  <a:prstClr val="black">
                    <a:tint val="75000"/>
                  </a:prstClr>
                </a:solidFill>
                <a:latin typeface="Calibri"/>
              </a:rPr>
              <a:t>,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9</a:t>
            </a:fld>
            <a:endParaRPr lang="en-US">
              <a:solidFill>
                <a:prstClr val="black">
                  <a:tint val="75000"/>
                </a:prstClr>
              </a:solidFill>
              <a:latin typeface="Calibri"/>
            </a:endParaRPr>
          </a:p>
        </p:txBody>
      </p:sp>
      <p:sp>
        <p:nvSpPr>
          <p:cNvPr id="8" name="Pentagon 5">
            <a:extLst>
              <a:ext uri="{FF2B5EF4-FFF2-40B4-BE49-F238E27FC236}">
                <a16:creationId xmlns:a16="http://schemas.microsoft.com/office/drawing/2014/main" id="{B16C83CF-A679-4F8C-86DB-D35345BCEB69}"/>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08510043-D359-4DBF-AF63-AEA8A2879A26}"/>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02</a:t>
            </a:r>
            <a:endParaRPr lang="en-US" sz="3200" dirty="0">
              <a:solidFill>
                <a:schemeClr val="bg1"/>
              </a:solidFill>
            </a:endParaRPr>
          </a:p>
        </p:txBody>
      </p:sp>
      <p:grpSp>
        <p:nvGrpSpPr>
          <p:cNvPr id="16" name="Group 15">
            <a:extLst>
              <a:ext uri="{FF2B5EF4-FFF2-40B4-BE49-F238E27FC236}">
                <a16:creationId xmlns:a16="http://schemas.microsoft.com/office/drawing/2014/main" id="{60B1035E-8B90-44E4-AF97-2C2394B3492E}"/>
              </a:ext>
            </a:extLst>
          </p:cNvPr>
          <p:cNvGrpSpPr/>
          <p:nvPr/>
        </p:nvGrpSpPr>
        <p:grpSpPr>
          <a:xfrm>
            <a:off x="2284124" y="1576865"/>
            <a:ext cx="5522402" cy="1971550"/>
            <a:chOff x="1478412" y="1833801"/>
            <a:chExt cx="2523745" cy="3970650"/>
          </a:xfrm>
        </p:grpSpPr>
        <p:sp>
          <p:nvSpPr>
            <p:cNvPr id="13" name="Rectangle: Rounded Corners 12">
              <a:extLst>
                <a:ext uri="{FF2B5EF4-FFF2-40B4-BE49-F238E27FC236}">
                  <a16:creationId xmlns:a16="http://schemas.microsoft.com/office/drawing/2014/main" id="{3F3B8028-1422-48CE-93BC-13C53F348EE1}"/>
                </a:ext>
              </a:extLst>
            </p:cNvPr>
            <p:cNvSpPr/>
            <p:nvPr/>
          </p:nvSpPr>
          <p:spPr>
            <a:xfrm>
              <a:off x="1478412" y="2093841"/>
              <a:ext cx="2523745" cy="3710610"/>
            </a:xfrm>
            <a:prstGeom prst="roundRect">
              <a:avLst/>
            </a:prstGeom>
            <a:solidFill>
              <a:schemeClr val="accent3">
                <a:lumMod val="20000"/>
                <a:lumOff val="8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This requires the least amount of effort in order to setup</a:t>
              </a:r>
            </a:p>
            <a:p>
              <a:pPr marL="285750" indent="-285750">
                <a:buFont typeface="Arial" panose="020B0604020202020204" pitchFamily="34" charset="0"/>
                <a:buChar char="•"/>
              </a:pPr>
              <a:r>
                <a:rPr lang="en-US" sz="1400" dirty="0">
                  <a:solidFill>
                    <a:schemeClr val="tx1">
                      <a:lumMod val="85000"/>
                      <a:lumOff val="15000"/>
                    </a:schemeClr>
                  </a:solidFill>
                </a:rPr>
                <a:t>You maintain the most control over the situation as you are pulling everything for them as they ask</a:t>
              </a:r>
            </a:p>
            <a:p>
              <a:pPr marL="285750" indent="-285750">
                <a:buFont typeface="Arial" panose="020B0604020202020204" pitchFamily="34" charset="0"/>
                <a:buChar char="•"/>
              </a:pPr>
              <a:r>
                <a:rPr lang="en-US" sz="1400" dirty="0">
                  <a:solidFill>
                    <a:schemeClr val="tx1">
                      <a:lumMod val="85000"/>
                      <a:lumOff val="15000"/>
                    </a:schemeClr>
                  </a:solidFill>
                </a:rPr>
                <a:t>Nothing changes in your system at all</a:t>
              </a:r>
            </a:p>
          </p:txBody>
        </p:sp>
        <p:sp>
          <p:nvSpPr>
            <p:cNvPr id="15" name="Rectangle: Top Corners Rounded 14">
              <a:extLst>
                <a:ext uri="{FF2B5EF4-FFF2-40B4-BE49-F238E27FC236}">
                  <a16:creationId xmlns:a16="http://schemas.microsoft.com/office/drawing/2014/main" id="{0DCA17C3-ABE9-46BA-924C-894C69E5D07E}"/>
                </a:ext>
              </a:extLst>
            </p:cNvPr>
            <p:cNvSpPr/>
            <p:nvPr/>
          </p:nvSpPr>
          <p:spPr>
            <a:xfrm>
              <a:off x="1478412" y="1833801"/>
              <a:ext cx="2523745" cy="1029622"/>
            </a:xfrm>
            <a:prstGeom prst="round2SameRect">
              <a:avLst/>
            </a:prstGeom>
            <a:solidFill>
              <a:schemeClr val="accent3">
                <a:lumMod val="60000"/>
                <a:lumOff val="40000"/>
              </a:schemeClr>
            </a:solidFill>
            <a:ln w="15875">
              <a:solidFill>
                <a:schemeClr val="accent3">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a:t>
              </a:r>
            </a:p>
          </p:txBody>
        </p:sp>
      </p:grpSp>
      <p:grpSp>
        <p:nvGrpSpPr>
          <p:cNvPr id="25" name="Group 24">
            <a:extLst>
              <a:ext uri="{FF2B5EF4-FFF2-40B4-BE49-F238E27FC236}">
                <a16:creationId xmlns:a16="http://schemas.microsoft.com/office/drawing/2014/main" id="{13AEC0C1-1B33-4E21-A98A-937E698E59E1}"/>
              </a:ext>
            </a:extLst>
          </p:cNvPr>
          <p:cNvGrpSpPr/>
          <p:nvPr/>
        </p:nvGrpSpPr>
        <p:grpSpPr>
          <a:xfrm>
            <a:off x="8284191" y="1563217"/>
            <a:ext cx="3425587" cy="4293948"/>
            <a:chOff x="5029994" y="1833801"/>
            <a:chExt cx="2523745" cy="3970650"/>
          </a:xfrm>
          <a:solidFill>
            <a:schemeClr val="accent2">
              <a:lumMod val="20000"/>
              <a:lumOff val="80000"/>
            </a:schemeClr>
          </a:solidFill>
        </p:grpSpPr>
        <p:sp>
          <p:nvSpPr>
            <p:cNvPr id="21" name="Rectangle: Rounded Corners 20">
              <a:extLst>
                <a:ext uri="{FF2B5EF4-FFF2-40B4-BE49-F238E27FC236}">
                  <a16:creationId xmlns:a16="http://schemas.microsoft.com/office/drawing/2014/main" id="{D87B12C5-B214-4E4D-A67A-69E66934EA95}"/>
                </a:ext>
              </a:extLst>
            </p:cNvPr>
            <p:cNvSpPr/>
            <p:nvPr/>
          </p:nvSpPr>
          <p:spPr>
            <a:xfrm>
              <a:off x="5029994" y="2093842"/>
              <a:ext cx="2523745" cy="3710609"/>
            </a:xfrm>
            <a:prstGeom prst="roundRect">
              <a:avLst/>
            </a:prstGeom>
            <a:solidFill>
              <a:schemeClr val="accent3">
                <a:lumMod val="20000"/>
                <a:lumOff val="8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Review your system to ensure you know how to easily search for documents</a:t>
              </a: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This method requires no system changes or user creation as you will be pulling everything for them as they ask for it</a:t>
              </a:r>
            </a:p>
            <a:p>
              <a:pPr marL="285750" indent="-285750">
                <a:buFont typeface="Arial" panose="020B0604020202020204" pitchFamily="34" charset="0"/>
                <a:buChar char="•"/>
              </a:pPr>
              <a:endParaRPr lang="en-US" sz="1400" dirty="0">
                <a:solidFill>
                  <a:schemeClr val="tx1">
                    <a:lumMod val="85000"/>
                    <a:lumOff val="15000"/>
                  </a:schemeClr>
                </a:solidFill>
              </a:endParaRPr>
            </a:p>
          </p:txBody>
        </p:sp>
        <p:sp>
          <p:nvSpPr>
            <p:cNvPr id="22" name="Rectangle: Top Corners Rounded 21">
              <a:extLst>
                <a:ext uri="{FF2B5EF4-FFF2-40B4-BE49-F238E27FC236}">
                  <a16:creationId xmlns:a16="http://schemas.microsoft.com/office/drawing/2014/main" id="{BFE46409-BAA2-4CFF-A34F-64565C324BCB}"/>
                </a:ext>
              </a:extLst>
            </p:cNvPr>
            <p:cNvSpPr/>
            <p:nvPr/>
          </p:nvSpPr>
          <p:spPr>
            <a:xfrm>
              <a:off x="5029994" y="1833801"/>
              <a:ext cx="2523745" cy="737775"/>
            </a:xfrm>
            <a:prstGeom prst="round2SameRect">
              <a:avLst/>
            </a:prstGeom>
            <a:solidFill>
              <a:schemeClr val="accent3">
                <a:lumMod val="60000"/>
                <a:lumOff val="40000"/>
              </a:schemeClr>
            </a:solidFill>
            <a:ln w="15875">
              <a:solidFill>
                <a:schemeClr val="accent3">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How</a:t>
              </a:r>
            </a:p>
          </p:txBody>
        </p:sp>
      </p:grpSp>
      <p:grpSp>
        <p:nvGrpSpPr>
          <p:cNvPr id="14" name="Group 13">
            <a:extLst>
              <a:ext uri="{FF2B5EF4-FFF2-40B4-BE49-F238E27FC236}">
                <a16:creationId xmlns:a16="http://schemas.microsoft.com/office/drawing/2014/main" id="{CCB70515-1B67-4C0C-AED7-AD40ECF16903}"/>
              </a:ext>
            </a:extLst>
          </p:cNvPr>
          <p:cNvGrpSpPr/>
          <p:nvPr/>
        </p:nvGrpSpPr>
        <p:grpSpPr>
          <a:xfrm>
            <a:off x="2283629" y="3885615"/>
            <a:ext cx="5511522" cy="1971550"/>
            <a:chOff x="1478412" y="1833801"/>
            <a:chExt cx="2523745" cy="3970650"/>
          </a:xfrm>
          <a:solidFill>
            <a:schemeClr val="accent2">
              <a:lumMod val="20000"/>
              <a:lumOff val="80000"/>
            </a:schemeClr>
          </a:solidFill>
        </p:grpSpPr>
        <p:sp>
          <p:nvSpPr>
            <p:cNvPr id="17" name="Rectangle: Rounded Corners 16">
              <a:extLst>
                <a:ext uri="{FF2B5EF4-FFF2-40B4-BE49-F238E27FC236}">
                  <a16:creationId xmlns:a16="http://schemas.microsoft.com/office/drawing/2014/main" id="{63950E9C-7A1F-4D78-8693-3722FB53AC68}"/>
                </a:ext>
              </a:extLst>
            </p:cNvPr>
            <p:cNvSpPr/>
            <p:nvPr/>
          </p:nvSpPr>
          <p:spPr>
            <a:xfrm>
              <a:off x="1478412" y="2093841"/>
              <a:ext cx="2523745" cy="3710610"/>
            </a:xfrm>
            <a:prstGeom prst="roundRect">
              <a:avLst/>
            </a:prstGeom>
            <a:solidFill>
              <a:schemeClr val="accent3">
                <a:lumMod val="20000"/>
                <a:lumOff val="8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t"/>
            <a:lstStyle/>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endParaRPr lang="en-US" sz="1400" dirty="0">
                <a:solidFill>
                  <a:schemeClr val="tx1">
                    <a:lumMod val="85000"/>
                    <a:lumOff val="15000"/>
                  </a:schemeClr>
                </a:solidFill>
              </a:endParaRPr>
            </a:p>
            <a:p>
              <a:pPr marL="285750" indent="-285750">
                <a:buFont typeface="Arial" panose="020B0604020202020204" pitchFamily="34" charset="0"/>
                <a:buChar char="•"/>
              </a:pPr>
              <a:r>
                <a:rPr lang="en-US" sz="1400" dirty="0">
                  <a:solidFill>
                    <a:schemeClr val="tx1">
                      <a:lumMod val="85000"/>
                      <a:lumOff val="15000"/>
                    </a:schemeClr>
                  </a:solidFill>
                </a:rPr>
                <a:t>This is by far the most time intensive for you on the day of the audit as it requires you to sit with the auditor throughout the process.</a:t>
              </a:r>
            </a:p>
            <a:p>
              <a:pPr marL="285750" indent="-285750">
                <a:buFont typeface="Arial" panose="020B0604020202020204" pitchFamily="34" charset="0"/>
                <a:buChar char="•"/>
              </a:pPr>
              <a:endParaRPr lang="en-US" sz="1400" dirty="0">
                <a:solidFill>
                  <a:schemeClr val="tx1">
                    <a:lumMod val="85000"/>
                    <a:lumOff val="15000"/>
                  </a:schemeClr>
                </a:solidFill>
              </a:endParaRPr>
            </a:p>
          </p:txBody>
        </p:sp>
        <p:sp>
          <p:nvSpPr>
            <p:cNvPr id="18" name="Rectangle: Top Corners Rounded 17">
              <a:extLst>
                <a:ext uri="{FF2B5EF4-FFF2-40B4-BE49-F238E27FC236}">
                  <a16:creationId xmlns:a16="http://schemas.microsoft.com/office/drawing/2014/main" id="{F43728C7-FEB9-4EFB-995B-7002998CBD37}"/>
                </a:ext>
              </a:extLst>
            </p:cNvPr>
            <p:cNvSpPr/>
            <p:nvPr/>
          </p:nvSpPr>
          <p:spPr>
            <a:xfrm>
              <a:off x="1478412" y="1833801"/>
              <a:ext cx="2523745" cy="1029622"/>
            </a:xfrm>
            <a:prstGeom prst="round2SameRect">
              <a:avLst/>
            </a:prstGeom>
            <a:solidFill>
              <a:schemeClr val="accent3">
                <a:lumMod val="60000"/>
                <a:lumOff val="40000"/>
              </a:schemeClr>
            </a:solidFill>
            <a:ln w="15875">
              <a:solidFill>
                <a:schemeClr val="accent3">
                  <a:lumMod val="75000"/>
                </a:schemeClr>
              </a:solidFill>
            </a:ln>
            <a:scene3d>
              <a:camera prst="orthographicFront"/>
              <a:lightRig rig="threePt" dir="t"/>
            </a:scene3d>
            <a:sp3d>
              <a:bevelT w="25400" h="254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tx1">
                      <a:lumMod val="85000"/>
                      <a:lumOff val="15000"/>
                    </a:schemeClr>
                  </a:solidFill>
                </a:rPr>
                <a:t>Why Not?</a:t>
              </a:r>
            </a:p>
          </p:txBody>
        </p:sp>
      </p:grpSp>
      <p:grpSp>
        <p:nvGrpSpPr>
          <p:cNvPr id="27" name="Group 26">
            <a:extLst>
              <a:ext uri="{FF2B5EF4-FFF2-40B4-BE49-F238E27FC236}">
                <a16:creationId xmlns:a16="http://schemas.microsoft.com/office/drawing/2014/main" id="{A6C0D6CD-A33C-4CA5-A1B6-B4A1D223DB43}"/>
              </a:ext>
            </a:extLst>
          </p:cNvPr>
          <p:cNvGrpSpPr/>
          <p:nvPr/>
        </p:nvGrpSpPr>
        <p:grpSpPr>
          <a:xfrm>
            <a:off x="291157" y="1378424"/>
            <a:ext cx="1721799" cy="5479576"/>
            <a:chOff x="1006000" y="1248433"/>
            <a:chExt cx="1481372" cy="4766475"/>
          </a:xfrm>
        </p:grpSpPr>
        <p:grpSp>
          <p:nvGrpSpPr>
            <p:cNvPr id="28" name="Group 27">
              <a:extLst>
                <a:ext uri="{FF2B5EF4-FFF2-40B4-BE49-F238E27FC236}">
                  <a16:creationId xmlns:a16="http://schemas.microsoft.com/office/drawing/2014/main" id="{3595F89A-29E0-4B63-BDDF-E1B0F919D472}"/>
                </a:ext>
              </a:extLst>
            </p:cNvPr>
            <p:cNvGrpSpPr/>
            <p:nvPr/>
          </p:nvGrpSpPr>
          <p:grpSpPr>
            <a:xfrm>
              <a:off x="1006000" y="1248433"/>
              <a:ext cx="1481372" cy="3727693"/>
              <a:chOff x="1140224" y="1139376"/>
              <a:chExt cx="1481372" cy="3727693"/>
            </a:xfrm>
          </p:grpSpPr>
          <p:sp>
            <p:nvSpPr>
              <p:cNvPr id="30" name="Rectangle 29">
                <a:extLst>
                  <a:ext uri="{FF2B5EF4-FFF2-40B4-BE49-F238E27FC236}">
                    <a16:creationId xmlns:a16="http://schemas.microsoft.com/office/drawing/2014/main" id="{1BD5FB60-0A77-412E-BAB3-1ABFCBCBDC82}"/>
                  </a:ext>
                </a:extLst>
              </p:cNvPr>
              <p:cNvSpPr/>
              <p:nvPr/>
            </p:nvSpPr>
            <p:spPr>
              <a:xfrm>
                <a:off x="1826883" y="2349872"/>
                <a:ext cx="45719" cy="2517197"/>
              </a:xfrm>
              <a:prstGeom prst="rect">
                <a:avLst/>
              </a:prstGeom>
              <a:solidFill>
                <a:srgbClr val="DDDDDD"/>
              </a:solidFill>
              <a:ln w="19050">
                <a:solidFill>
                  <a:srgbClr val="DDDDDD"/>
                </a:solidFill>
              </a:ln>
              <a:scene3d>
                <a:camera prst="orthographicFront"/>
                <a:lightRig rig="threePt" dir="t"/>
              </a:scene3d>
              <a:sp3d>
                <a:bevelT w="165100" prst="coolSlant"/>
                <a:bevelB w="16510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ctagon 30">
                <a:hlinkClick r:id="rId3" action="ppaction://hlinksldjump"/>
                <a:extLst>
                  <a:ext uri="{FF2B5EF4-FFF2-40B4-BE49-F238E27FC236}">
                    <a16:creationId xmlns:a16="http://schemas.microsoft.com/office/drawing/2014/main" id="{D739BE7C-2B5F-4E29-A027-6905EDB6F57E}"/>
                  </a:ext>
                </a:extLst>
              </p:cNvPr>
              <p:cNvSpPr/>
              <p:nvPr/>
            </p:nvSpPr>
            <p:spPr>
              <a:xfrm>
                <a:off x="1140224" y="1139376"/>
                <a:ext cx="1481372" cy="1455125"/>
              </a:xfrm>
              <a:prstGeom prst="octagon">
                <a:avLst/>
              </a:prstGeom>
              <a:ln w="28575"/>
            </p:spPr>
            <p:style>
              <a:lnRef idx="3">
                <a:schemeClr val="lt1"/>
              </a:lnRef>
              <a:fillRef idx="1">
                <a:schemeClr val="accent2"/>
              </a:fillRef>
              <a:effectRef idx="1">
                <a:schemeClr val="accent2"/>
              </a:effectRef>
              <a:fontRef idx="minor">
                <a:schemeClr val="lt1"/>
              </a:fontRef>
            </p:style>
            <p:txBody>
              <a:bodyPr lIns="0" tIns="91440" rIns="0" bIns="0" rtlCol="0" anchor="ctr"/>
              <a:lstStyle/>
              <a:p>
                <a:pPr algn="ctr"/>
                <a:r>
                  <a:rPr lang="en-US" dirty="0"/>
                  <a:t>Click here to go back to Step #2 Home</a:t>
                </a:r>
                <a:endParaRPr lang="en-US" sz="1050" dirty="0"/>
              </a:p>
            </p:txBody>
          </p:sp>
        </p:grpSp>
        <p:sp>
          <p:nvSpPr>
            <p:cNvPr id="29" name="Chord 28">
              <a:extLst>
                <a:ext uri="{FF2B5EF4-FFF2-40B4-BE49-F238E27FC236}">
                  <a16:creationId xmlns:a16="http://schemas.microsoft.com/office/drawing/2014/main" id="{CABCEC5C-A01B-4AF2-AE6E-49A039E67854}"/>
                </a:ext>
              </a:extLst>
            </p:cNvPr>
            <p:cNvSpPr/>
            <p:nvPr/>
          </p:nvSpPr>
          <p:spPr>
            <a:xfrm>
              <a:off x="1182871" y="4966284"/>
              <a:ext cx="1013706" cy="1048624"/>
            </a:xfrm>
            <a:prstGeom prst="chord">
              <a:avLst>
                <a:gd name="adj1" fmla="val 12611506"/>
                <a:gd name="adj2" fmla="val 19727752"/>
              </a:avLst>
            </a:prstGeom>
            <a:solidFill>
              <a:schemeClr val="bg2">
                <a:lumMod val="50000"/>
              </a:schemeClr>
            </a:solidFill>
            <a:ln>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8187252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29512</TotalTime>
  <Words>2691</Words>
  <Application>Microsoft Office PowerPoint</Application>
  <PresentationFormat>Widescreen</PresentationFormat>
  <Paragraphs>349</Paragraphs>
  <Slides>21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Century Gothic</vt:lpstr>
      <vt:lpstr>Franklin Gothic Book</vt:lpstr>
      <vt:lpstr>Tahoma</vt:lpstr>
      <vt:lpstr>1_Office Theme</vt:lpstr>
      <vt:lpstr>Audit Preparation and Evaluation Course</vt:lpstr>
      <vt:lpstr>PowerPoint Presentation</vt:lpstr>
      <vt:lpstr>Course Objective</vt:lpstr>
      <vt:lpstr>Interactive Check Points</vt:lpstr>
      <vt:lpstr>Step #1: Review your System</vt:lpstr>
      <vt:lpstr>Step #2: Pick your Path</vt:lpstr>
      <vt:lpstr>Step #2: Full Access</vt:lpstr>
      <vt:lpstr>Step #2: Structured Access</vt:lpstr>
      <vt:lpstr>Step #2: Supervised Access</vt:lpstr>
      <vt:lpstr>Step #2: Bookmark and Share Privately</vt:lpstr>
      <vt:lpstr>Step #2: Bookmark and Share Publicly</vt:lpstr>
      <vt:lpstr>Step #3: Prep your Path</vt:lpstr>
      <vt:lpstr>Step #3: Prep your Path – Full Access</vt:lpstr>
      <vt:lpstr>Step #3: Prep your Path – Structured Access</vt:lpstr>
      <vt:lpstr>Step #3: Prep your Path – Supervised Access</vt:lpstr>
      <vt:lpstr>Step #3: Prep your Path – </vt:lpstr>
      <vt:lpstr>Step #3: Prep your Path – </vt:lpstr>
      <vt:lpstr>Step #4: Endure the Audit</vt:lpstr>
      <vt:lpstr>Step #5: Reflection</vt:lpstr>
      <vt:lpstr>Support</vt:lpstr>
      <vt:lpstr>Course Completion Certificate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Lock Club User Group October 25, 2017  Facilitated by:  Tessa Tyler, Chief Education Officer and VP of School Relations</dc:title>
  <dc:creator>Sharon McClain</dc:creator>
  <cp:lastModifiedBy>Jason Addams</cp:lastModifiedBy>
  <cp:revision>161</cp:revision>
  <dcterms:created xsi:type="dcterms:W3CDTF">2017-10-20T04:43:54Z</dcterms:created>
  <dcterms:modified xsi:type="dcterms:W3CDTF">2018-10-12T14:19:40Z</dcterms:modified>
</cp:coreProperties>
</file>