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7"/>
  </p:notesMasterIdLst>
  <p:handoutMasterIdLst>
    <p:handoutMasterId r:id="rId28"/>
  </p:handoutMasterIdLst>
  <p:sldIdLst>
    <p:sldId id="467" r:id="rId4"/>
    <p:sldId id="494" r:id="rId5"/>
    <p:sldId id="499" r:id="rId6"/>
    <p:sldId id="486" r:id="rId7"/>
    <p:sldId id="487" r:id="rId8"/>
    <p:sldId id="500" r:id="rId9"/>
    <p:sldId id="504" r:id="rId10"/>
    <p:sldId id="488" r:id="rId11"/>
    <p:sldId id="489" r:id="rId12"/>
    <p:sldId id="490" r:id="rId13"/>
    <p:sldId id="492" r:id="rId14"/>
    <p:sldId id="497" r:id="rId15"/>
    <p:sldId id="493" r:id="rId16"/>
    <p:sldId id="483" r:id="rId17"/>
    <p:sldId id="468" r:id="rId18"/>
    <p:sldId id="470" r:id="rId19"/>
    <p:sldId id="474" r:id="rId20"/>
    <p:sldId id="472" r:id="rId21"/>
    <p:sldId id="473" r:id="rId22"/>
    <p:sldId id="475" r:id="rId23"/>
    <p:sldId id="471" r:id="rId24"/>
    <p:sldId id="506" r:id="rId25"/>
    <p:sldId id="505" r:id="rId26"/>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Addams" initials="JA" lastIdx="2" clrIdx="0">
    <p:extLst>
      <p:ext uri="{19B8F6BF-5375-455C-9EA6-DF929625EA0E}">
        <p15:presenceInfo xmlns:p15="http://schemas.microsoft.com/office/powerpoint/2012/main" userId="S-1-5-21-3985380670-4075449705-3674535130-132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99FF99"/>
    <a:srgbClr val="33CCFF"/>
    <a:srgbClr val="FF66FF"/>
    <a:srgbClr val="FF6600"/>
    <a:srgbClr val="E8F476"/>
    <a:srgbClr val="F8C32E"/>
    <a:srgbClr val="FB5FFB"/>
    <a:srgbClr val="B31389"/>
    <a:srgbClr val="358F9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2989" autoAdjust="0"/>
  </p:normalViewPr>
  <p:slideViewPr>
    <p:cSldViewPr snapToGrid="0" snapToObjects="1">
      <p:cViewPr varScale="1">
        <p:scale>
          <a:sx n="63" d="100"/>
          <a:sy n="63" d="100"/>
        </p:scale>
        <p:origin x="140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snapToGrid="0" snapToObjects="1">
      <p:cViewPr varScale="1">
        <p:scale>
          <a:sx n="55" d="100"/>
          <a:sy n="55" d="100"/>
        </p:scale>
        <p:origin x="25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sz="quarter" idx="1"/>
          </p:nvPr>
        </p:nvSpPr>
        <p:spPr>
          <a:xfrm>
            <a:off x="4023092" y="0"/>
            <a:ext cx="3077739" cy="469424"/>
          </a:xfrm>
          <a:prstGeom prst="rect">
            <a:avLst/>
          </a:prstGeom>
        </p:spPr>
        <p:txBody>
          <a:bodyPr vert="horz" lIns="94229" tIns="47114" rIns="94229" bIns="47114" rtlCol="0"/>
          <a:lstStyle>
            <a:lvl1pPr algn="r">
              <a:defRPr sz="1200"/>
            </a:lvl1pPr>
          </a:lstStyle>
          <a:p>
            <a:fld id="{7FB17176-8489-3544-8894-BEC260535F84}" type="datetimeFigureOut">
              <a:rPr lang="en-US" smtClean="0"/>
              <a:t>10/2/2018</a:t>
            </a:fld>
            <a:endParaRPr lang="en-US"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29" tIns="47114" rIns="94229" bIns="47114" rtlCol="0" anchor="b"/>
          <a:lstStyle>
            <a:lvl1pPr algn="r">
              <a:defRPr sz="1200"/>
            </a:lvl1pPr>
          </a:lstStyle>
          <a:p>
            <a:fld id="{0A87AC16-A62E-424A-A67F-EC7203D53D70}" type="slidenum">
              <a:rPr lang="en-US" smtClean="0"/>
              <a:t>‹#›</a:t>
            </a:fld>
            <a:endParaRPr lang="en-US" dirty="0"/>
          </a:p>
        </p:txBody>
      </p:sp>
    </p:spTree>
    <p:extLst>
      <p:ext uri="{BB962C8B-B14F-4D97-AF65-F5344CB8AC3E}">
        <p14:creationId xmlns:p14="http://schemas.microsoft.com/office/powerpoint/2010/main" val="2089617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4C0EA2AD-20ED-CC42-9B00-CF6C1FFC3B26}" type="datetimeFigureOut">
              <a:rPr lang="en-US" smtClean="0"/>
              <a:t>10/2/2018</a:t>
            </a:fld>
            <a:endParaRPr lang="en-US" dirty="0"/>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C5EA0926-DA5A-0945-8340-7E7A57F78AC2}" type="slidenum">
              <a:rPr lang="en-US" smtClean="0"/>
              <a:t>‹#›</a:t>
            </a:fld>
            <a:endParaRPr lang="en-US" dirty="0"/>
          </a:p>
        </p:txBody>
      </p:sp>
    </p:spTree>
    <p:extLst>
      <p:ext uri="{BB962C8B-B14F-4D97-AF65-F5344CB8AC3E}">
        <p14:creationId xmlns:p14="http://schemas.microsoft.com/office/powerpoint/2010/main" val="23509427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Claudia will delete</a:t>
            </a:r>
            <a:r>
              <a:rPr lang="en-US"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3</a:t>
            </a:fld>
            <a:endParaRPr lang="en-US" dirty="0"/>
          </a:p>
        </p:txBody>
      </p:sp>
    </p:spTree>
    <p:extLst>
      <p:ext uri="{BB962C8B-B14F-4D97-AF65-F5344CB8AC3E}">
        <p14:creationId xmlns:p14="http://schemas.microsoft.com/office/powerpoint/2010/main" val="3846446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 – </a:t>
            </a:r>
          </a:p>
          <a:p>
            <a:endParaRPr lang="en-US" dirty="0"/>
          </a:p>
          <a:p>
            <a:r>
              <a:rPr lang="en-US" dirty="0"/>
              <a:t>Highlight the difference between search methods.  Signs for broad categories vs specific searches for student, grade, document, etc.</a:t>
            </a:r>
          </a:p>
          <a:p>
            <a:endParaRPr lang="en-US" dirty="0"/>
          </a:p>
          <a:p>
            <a:r>
              <a:rPr lang="en-US" dirty="0"/>
              <a:t>Want another way to visualize this slide.  Would love to add tags to the new pictures that represent a “whittling down” to a specific target (Student, Age, School, Document, </a:t>
            </a:r>
            <a:r>
              <a:rPr lang="en-US" dirty="0" err="1"/>
              <a:t>etc</a:t>
            </a:r>
            <a:r>
              <a:rPr lang="en-US" dirty="0"/>
              <a:t>)</a:t>
            </a:r>
          </a:p>
        </p:txBody>
      </p:sp>
      <p:sp>
        <p:nvSpPr>
          <p:cNvPr id="4" name="Slide Number Placeholder 3"/>
          <p:cNvSpPr>
            <a:spLocks noGrp="1"/>
          </p:cNvSpPr>
          <p:nvPr>
            <p:ph type="sldNum" sz="quarter" idx="10"/>
          </p:nvPr>
        </p:nvSpPr>
        <p:spPr/>
        <p:txBody>
          <a:bodyPr/>
          <a:lstStyle/>
          <a:p>
            <a:fld id="{C5EA0926-DA5A-0945-8340-7E7A57F78AC2}" type="slidenum">
              <a:rPr lang="en-US" smtClean="0"/>
              <a:t>19</a:t>
            </a:fld>
            <a:endParaRPr lang="en-US" dirty="0"/>
          </a:p>
        </p:txBody>
      </p:sp>
    </p:spTree>
    <p:extLst>
      <p:ext uri="{BB962C8B-B14F-4D97-AF65-F5344CB8AC3E}">
        <p14:creationId xmlns:p14="http://schemas.microsoft.com/office/powerpoint/2010/main" val="2130724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20</a:t>
            </a:fld>
            <a:endParaRPr lang="en-US" dirty="0"/>
          </a:p>
        </p:txBody>
      </p:sp>
    </p:spTree>
    <p:extLst>
      <p:ext uri="{BB962C8B-B14F-4D97-AF65-F5344CB8AC3E}">
        <p14:creationId xmlns:p14="http://schemas.microsoft.com/office/powerpoint/2010/main" val="3697920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21</a:t>
            </a:fld>
            <a:endParaRPr lang="en-US" dirty="0"/>
          </a:p>
        </p:txBody>
      </p:sp>
    </p:spTree>
    <p:extLst>
      <p:ext uri="{BB962C8B-B14F-4D97-AF65-F5344CB8AC3E}">
        <p14:creationId xmlns:p14="http://schemas.microsoft.com/office/powerpoint/2010/main" val="228818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Claudia revised </a:t>
            </a:r>
            <a:r>
              <a:rPr lang="en-US"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5</a:t>
            </a:fld>
            <a:endParaRPr lang="en-US" dirty="0"/>
          </a:p>
        </p:txBody>
      </p:sp>
    </p:spTree>
    <p:extLst>
      <p:ext uri="{BB962C8B-B14F-4D97-AF65-F5344CB8AC3E}">
        <p14:creationId xmlns:p14="http://schemas.microsoft.com/office/powerpoint/2010/main" val="2557107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Claudia revised </a:t>
            </a:r>
            <a:r>
              <a:rPr lang="en-US"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6</a:t>
            </a:fld>
            <a:endParaRPr lang="en-US" dirty="0"/>
          </a:p>
        </p:txBody>
      </p:sp>
    </p:spTree>
    <p:extLst>
      <p:ext uri="{BB962C8B-B14F-4D97-AF65-F5344CB8AC3E}">
        <p14:creationId xmlns:p14="http://schemas.microsoft.com/office/powerpoint/2010/main" val="174440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7</a:t>
            </a:fld>
            <a:endParaRPr lang="en-US" dirty="0"/>
          </a:p>
        </p:txBody>
      </p:sp>
    </p:spTree>
    <p:extLst>
      <p:ext uri="{BB962C8B-B14F-4D97-AF65-F5344CB8AC3E}">
        <p14:creationId xmlns:p14="http://schemas.microsoft.com/office/powerpoint/2010/main" val="2919452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Claudia revised </a:t>
            </a:r>
            <a:r>
              <a:rPr lang="en-US"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8</a:t>
            </a:fld>
            <a:endParaRPr lang="en-US" dirty="0"/>
          </a:p>
        </p:txBody>
      </p:sp>
    </p:spTree>
    <p:extLst>
      <p:ext uri="{BB962C8B-B14F-4D97-AF65-F5344CB8AC3E}">
        <p14:creationId xmlns:p14="http://schemas.microsoft.com/office/powerpoint/2010/main" val="4272281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a:t>
            </a:r>
            <a:br>
              <a:rPr lang="en-US" dirty="0"/>
            </a:br>
            <a:br>
              <a:rPr lang="en-US" dirty="0"/>
            </a:br>
            <a:r>
              <a:rPr lang="en-US" dirty="0"/>
              <a:t>Modern Goldilocks, the only way to find the right length is to use the system and see what makes the most sense to you</a:t>
            </a:r>
          </a:p>
          <a:p>
            <a:endParaRPr lang="en-US" dirty="0"/>
          </a:p>
          <a:p>
            <a:r>
              <a:rPr lang="en-US" dirty="0"/>
              <a:t>Don’t like the placement of the Goldilocks currently, either need to change the text box background to a colored shape, or figure out a better placement.  </a:t>
            </a:r>
          </a:p>
          <a:p>
            <a:endParaRPr lang="en-US" dirty="0"/>
          </a:p>
          <a:p>
            <a:r>
              <a:rPr lang="en-US" dirty="0"/>
              <a:t>Need to set order with which these things come into view: title, Think Goldilocks!, Big bowl and description, small bowls then description, finally middle bowls and description</a:t>
            </a:r>
          </a:p>
          <a:p>
            <a:endParaRPr lang="en-US" dirty="0"/>
          </a:p>
          <a:p>
            <a:r>
              <a:rPr lang="en-US" dirty="0"/>
              <a:t>Consider changing text color to try and mimic right, wrong, etc.</a:t>
            </a:r>
          </a:p>
        </p:txBody>
      </p:sp>
      <p:sp>
        <p:nvSpPr>
          <p:cNvPr id="4" name="Slide Number Placeholder 3"/>
          <p:cNvSpPr>
            <a:spLocks noGrp="1"/>
          </p:cNvSpPr>
          <p:nvPr>
            <p:ph type="sldNum" sz="quarter" idx="10"/>
          </p:nvPr>
        </p:nvSpPr>
        <p:spPr/>
        <p:txBody>
          <a:bodyPr/>
          <a:lstStyle/>
          <a:p>
            <a:fld id="{C5EA0926-DA5A-0945-8340-7E7A57F78AC2}" type="slidenum">
              <a:rPr lang="en-US" smtClean="0"/>
              <a:t>15</a:t>
            </a:fld>
            <a:endParaRPr lang="en-US" dirty="0"/>
          </a:p>
        </p:txBody>
      </p:sp>
    </p:spTree>
    <p:extLst>
      <p:ext uri="{BB962C8B-B14F-4D97-AF65-F5344CB8AC3E}">
        <p14:creationId xmlns:p14="http://schemas.microsoft.com/office/powerpoint/2010/main" val="2381271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Bring Yellow Locks in</a:t>
            </a:r>
          </a:p>
          <a:p>
            <a:r>
              <a:rPr lang="en-US" dirty="0"/>
              <a:t>Shorten sentences</a:t>
            </a:r>
          </a:p>
          <a:p>
            <a:endParaRPr lang="en-US" dirty="0"/>
          </a:p>
        </p:txBody>
      </p:sp>
      <p:sp>
        <p:nvSpPr>
          <p:cNvPr id="4" name="Slide Number Placeholder 3"/>
          <p:cNvSpPr>
            <a:spLocks noGrp="1"/>
          </p:cNvSpPr>
          <p:nvPr>
            <p:ph type="sldNum" sz="quarter" idx="10"/>
          </p:nvPr>
        </p:nvSpPr>
        <p:spPr/>
        <p:txBody>
          <a:bodyPr/>
          <a:lstStyle/>
          <a:p>
            <a:fld id="{C5EA0926-DA5A-0945-8340-7E7A57F78AC2}" type="slidenum">
              <a:rPr lang="en-US" smtClean="0"/>
              <a:t>16</a:t>
            </a:fld>
            <a:endParaRPr lang="en-US" dirty="0"/>
          </a:p>
        </p:txBody>
      </p:sp>
    </p:spTree>
    <p:extLst>
      <p:ext uri="{BB962C8B-B14F-4D97-AF65-F5344CB8AC3E}">
        <p14:creationId xmlns:p14="http://schemas.microsoft.com/office/powerpoint/2010/main" val="1033674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a:t>
            </a:r>
          </a:p>
          <a:p>
            <a:endParaRPr lang="en-US" dirty="0"/>
          </a:p>
          <a:p>
            <a:r>
              <a:rPr lang="en-US" dirty="0"/>
              <a:t>Pieces of paper are for “scanning” purposes, clarify one students multiple document scans into just one scan but multiple pages </a:t>
            </a:r>
          </a:p>
        </p:txBody>
      </p:sp>
      <p:sp>
        <p:nvSpPr>
          <p:cNvPr id="4" name="Slide Number Placeholder 3"/>
          <p:cNvSpPr>
            <a:spLocks noGrp="1"/>
          </p:cNvSpPr>
          <p:nvPr>
            <p:ph type="sldNum" sz="quarter" idx="10"/>
          </p:nvPr>
        </p:nvSpPr>
        <p:spPr/>
        <p:txBody>
          <a:bodyPr/>
          <a:lstStyle/>
          <a:p>
            <a:fld id="{C5EA0926-DA5A-0945-8340-7E7A57F78AC2}" type="slidenum">
              <a:rPr lang="en-US" smtClean="0"/>
              <a:t>17</a:t>
            </a:fld>
            <a:endParaRPr lang="en-US" dirty="0"/>
          </a:p>
        </p:txBody>
      </p:sp>
    </p:spTree>
    <p:extLst>
      <p:ext uri="{BB962C8B-B14F-4D97-AF65-F5344CB8AC3E}">
        <p14:creationId xmlns:p14="http://schemas.microsoft.com/office/powerpoint/2010/main" val="4194061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a:t>
            </a:r>
          </a:p>
          <a:p>
            <a:endParaRPr lang="en-US" dirty="0"/>
          </a:p>
          <a:p>
            <a:r>
              <a:rPr lang="en-US" dirty="0"/>
              <a:t>While it might take the fun out of a Where’s Waldo image, it sure makes the whole process of finding something quicker</a:t>
            </a:r>
          </a:p>
          <a:p>
            <a:endParaRPr lang="en-US" dirty="0"/>
          </a:p>
          <a:p>
            <a:r>
              <a:rPr lang="en-US" dirty="0"/>
              <a:t>Clarify that you can’t do this for Admin</a:t>
            </a:r>
          </a:p>
        </p:txBody>
      </p:sp>
      <p:sp>
        <p:nvSpPr>
          <p:cNvPr id="4" name="Slide Number Placeholder 3"/>
          <p:cNvSpPr>
            <a:spLocks noGrp="1"/>
          </p:cNvSpPr>
          <p:nvPr>
            <p:ph type="sldNum" sz="quarter" idx="10"/>
          </p:nvPr>
        </p:nvSpPr>
        <p:spPr/>
        <p:txBody>
          <a:bodyPr/>
          <a:lstStyle/>
          <a:p>
            <a:fld id="{C5EA0926-DA5A-0945-8340-7E7A57F78AC2}" type="slidenum">
              <a:rPr lang="en-US" smtClean="0"/>
              <a:t>18</a:t>
            </a:fld>
            <a:endParaRPr lang="en-US" dirty="0"/>
          </a:p>
        </p:txBody>
      </p:sp>
    </p:spTree>
    <p:extLst>
      <p:ext uri="{BB962C8B-B14F-4D97-AF65-F5344CB8AC3E}">
        <p14:creationId xmlns:p14="http://schemas.microsoft.com/office/powerpoint/2010/main" val="862607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73500"/>
            <a:ext cx="7772400" cy="752764"/>
          </a:xfrm>
        </p:spPr>
        <p:txBody>
          <a:bodyPr/>
          <a:lstStyle>
            <a:lvl1pPr algn="ctr">
              <a:defRPr/>
            </a:lvl1pPr>
          </a:lstStyle>
          <a:p>
            <a:r>
              <a:rPr lang="en-US"/>
              <a:t>Click to edit Master title style</a:t>
            </a:r>
          </a:p>
        </p:txBody>
      </p:sp>
      <p:sp>
        <p:nvSpPr>
          <p:cNvPr id="3" name="Subtitle 2"/>
          <p:cNvSpPr>
            <a:spLocks noGrp="1"/>
          </p:cNvSpPr>
          <p:nvPr>
            <p:ph type="subTitle" idx="1"/>
          </p:nvPr>
        </p:nvSpPr>
        <p:spPr>
          <a:xfrm>
            <a:off x="1371600" y="4779818"/>
            <a:ext cx="6400800" cy="102408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45" name="Group 44"/>
          <p:cNvGrpSpPr/>
          <p:nvPr userDrawn="1"/>
        </p:nvGrpSpPr>
        <p:grpSpPr>
          <a:xfrm>
            <a:off x="2438400" y="603366"/>
            <a:ext cx="4432300" cy="3024201"/>
            <a:chOff x="2488925" y="1189037"/>
            <a:chExt cx="5502176" cy="3754186"/>
          </a:xfrm>
        </p:grpSpPr>
        <p:grpSp>
          <p:nvGrpSpPr>
            <p:cNvPr id="27" name="Group 26"/>
            <p:cNvGrpSpPr/>
            <p:nvPr userDrawn="1"/>
          </p:nvGrpSpPr>
          <p:grpSpPr>
            <a:xfrm>
              <a:off x="2720222" y="1189037"/>
              <a:ext cx="5021180" cy="3265488"/>
              <a:chOff x="2676525" y="1292225"/>
              <a:chExt cx="4862513" cy="3162300"/>
            </a:xfrm>
          </p:grpSpPr>
          <p:sp>
            <p:nvSpPr>
              <p:cNvPr id="28" name="Freeform 1"/>
              <p:cNvSpPr>
                <a:spLocks noChangeArrowheads="1"/>
              </p:cNvSpPr>
              <p:nvPr/>
            </p:nvSpPr>
            <p:spPr bwMode="auto">
              <a:xfrm>
                <a:off x="2676525" y="3671888"/>
                <a:ext cx="561975" cy="763587"/>
              </a:xfrm>
              <a:custGeom>
                <a:avLst/>
                <a:gdLst>
                  <a:gd name="T0" fmla="*/ 281 w 876"/>
                  <a:gd name="T1" fmla="*/ 782 h 1189"/>
                  <a:gd name="T2" fmla="*/ 0 w 876"/>
                  <a:gd name="T3" fmla="*/ 0 h 1189"/>
                  <a:gd name="T4" fmla="*/ 250 w 876"/>
                  <a:gd name="T5" fmla="*/ 0 h 1189"/>
                  <a:gd name="T6" fmla="*/ 437 w 876"/>
                  <a:gd name="T7" fmla="*/ 500 h 1189"/>
                  <a:gd name="T8" fmla="*/ 625 w 876"/>
                  <a:gd name="T9" fmla="*/ 0 h 1189"/>
                  <a:gd name="T10" fmla="*/ 875 w 876"/>
                  <a:gd name="T11" fmla="*/ 0 h 1189"/>
                  <a:gd name="T12" fmla="*/ 531 w 876"/>
                  <a:gd name="T13" fmla="*/ 782 h 1189"/>
                  <a:gd name="T14" fmla="*/ 531 w 876"/>
                  <a:gd name="T15" fmla="*/ 1188 h 1189"/>
                  <a:gd name="T16" fmla="*/ 281 w 876"/>
                  <a:gd name="T17" fmla="*/ 1188 h 1189"/>
                  <a:gd name="T18" fmla="*/ 281 w 876"/>
                  <a:gd name="T19" fmla="*/ 782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6" h="1189">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9" name="Freeform 2"/>
              <p:cNvSpPr>
                <a:spLocks noChangeArrowheads="1"/>
              </p:cNvSpPr>
              <p:nvPr/>
            </p:nvSpPr>
            <p:spPr bwMode="auto">
              <a:xfrm>
                <a:off x="3136900" y="3892550"/>
                <a:ext cx="439738" cy="561975"/>
              </a:xfrm>
              <a:custGeom>
                <a:avLst/>
                <a:gdLst>
                  <a:gd name="T0" fmla="*/ 218 w 688"/>
                  <a:gd name="T1" fmla="*/ 469 h 876"/>
                  <a:gd name="T2" fmla="*/ 218 w 688"/>
                  <a:gd name="T3" fmla="*/ 469 h 876"/>
                  <a:gd name="T4" fmla="*/ 343 w 688"/>
                  <a:gd name="T5" fmla="*/ 719 h 876"/>
                  <a:gd name="T6" fmla="*/ 437 w 688"/>
                  <a:gd name="T7" fmla="*/ 562 h 876"/>
                  <a:gd name="T8" fmla="*/ 656 w 688"/>
                  <a:gd name="T9" fmla="*/ 562 h 876"/>
                  <a:gd name="T10" fmla="*/ 593 w 688"/>
                  <a:gd name="T11" fmla="*/ 781 h 876"/>
                  <a:gd name="T12" fmla="*/ 343 w 688"/>
                  <a:gd name="T13" fmla="*/ 875 h 876"/>
                  <a:gd name="T14" fmla="*/ 0 w 688"/>
                  <a:gd name="T15" fmla="*/ 438 h 876"/>
                  <a:gd name="T16" fmla="*/ 343 w 688"/>
                  <a:gd name="T17" fmla="*/ 0 h 876"/>
                  <a:gd name="T18" fmla="*/ 687 w 688"/>
                  <a:gd name="T19" fmla="*/ 469 h 876"/>
                  <a:gd name="T20" fmla="*/ 218 w 688"/>
                  <a:gd name="T21" fmla="*/ 469 h 876"/>
                  <a:gd name="T22" fmla="*/ 437 w 688"/>
                  <a:gd name="T23" fmla="*/ 344 h 876"/>
                  <a:gd name="T24" fmla="*/ 437 w 688"/>
                  <a:gd name="T25" fmla="*/ 344 h 876"/>
                  <a:gd name="T26" fmla="*/ 343 w 688"/>
                  <a:gd name="T27" fmla="*/ 156 h 876"/>
                  <a:gd name="T28" fmla="*/ 218 w 688"/>
                  <a:gd name="T29" fmla="*/ 344 h 876"/>
                  <a:gd name="T30" fmla="*/ 437 w 688"/>
                  <a:gd name="T3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8" h="876">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0" name="Freeform 3"/>
              <p:cNvSpPr>
                <a:spLocks noChangeArrowheads="1"/>
              </p:cNvSpPr>
              <p:nvPr/>
            </p:nvSpPr>
            <p:spPr bwMode="auto">
              <a:xfrm>
                <a:off x="3616325" y="3671888"/>
                <a:ext cx="161925" cy="763587"/>
              </a:xfrm>
              <a:custGeom>
                <a:avLst/>
                <a:gdLst>
                  <a:gd name="T0" fmla="*/ 250 w 251"/>
                  <a:gd name="T1" fmla="*/ 0 h 1189"/>
                  <a:gd name="T2" fmla="*/ 250 w 251"/>
                  <a:gd name="T3" fmla="*/ 1188 h 1189"/>
                  <a:gd name="T4" fmla="*/ 0 w 251"/>
                  <a:gd name="T5" fmla="*/ 1188 h 1189"/>
                  <a:gd name="T6" fmla="*/ 0 w 251"/>
                  <a:gd name="T7" fmla="*/ 0 h 1189"/>
                  <a:gd name="T8" fmla="*/ 250 w 251"/>
                  <a:gd name="T9" fmla="*/ 0 h 1189"/>
                </a:gdLst>
                <a:ahLst/>
                <a:cxnLst>
                  <a:cxn ang="0">
                    <a:pos x="T0" y="T1"/>
                  </a:cxn>
                  <a:cxn ang="0">
                    <a:pos x="T2" y="T3"/>
                  </a:cxn>
                  <a:cxn ang="0">
                    <a:pos x="T4" y="T5"/>
                  </a:cxn>
                  <a:cxn ang="0">
                    <a:pos x="T6" y="T7"/>
                  </a:cxn>
                  <a:cxn ang="0">
                    <a:pos x="T8" y="T9"/>
                  </a:cxn>
                </a:cxnLst>
                <a:rect l="0" t="0" r="r" b="b"/>
                <a:pathLst>
                  <a:path w="251" h="1189">
                    <a:moveTo>
                      <a:pt x="250" y="0"/>
                    </a:moveTo>
                    <a:lnTo>
                      <a:pt x="250" y="1188"/>
                    </a:lnTo>
                    <a:lnTo>
                      <a:pt x="0" y="1188"/>
                    </a:lnTo>
                    <a:lnTo>
                      <a:pt x="0" y="0"/>
                    </a:lnTo>
                    <a:lnTo>
                      <a:pt x="250" y="0"/>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1" name="Freeform 4"/>
              <p:cNvSpPr>
                <a:spLocks noChangeArrowheads="1"/>
              </p:cNvSpPr>
              <p:nvPr/>
            </p:nvSpPr>
            <p:spPr bwMode="auto">
              <a:xfrm>
                <a:off x="3856038" y="3671888"/>
                <a:ext cx="141287" cy="763587"/>
              </a:xfrm>
              <a:custGeom>
                <a:avLst/>
                <a:gdLst>
                  <a:gd name="T0" fmla="*/ 218 w 219"/>
                  <a:gd name="T1" fmla="*/ 0 h 1189"/>
                  <a:gd name="T2" fmla="*/ 218 w 219"/>
                  <a:gd name="T3" fmla="*/ 1188 h 1189"/>
                  <a:gd name="T4" fmla="*/ 0 w 219"/>
                  <a:gd name="T5" fmla="*/ 1188 h 1189"/>
                  <a:gd name="T6" fmla="*/ 0 w 219"/>
                  <a:gd name="T7" fmla="*/ 0 h 1189"/>
                  <a:gd name="T8" fmla="*/ 218 w 219"/>
                  <a:gd name="T9" fmla="*/ 0 h 1189"/>
                </a:gdLst>
                <a:ahLst/>
                <a:cxnLst>
                  <a:cxn ang="0">
                    <a:pos x="T0" y="T1"/>
                  </a:cxn>
                  <a:cxn ang="0">
                    <a:pos x="T2" y="T3"/>
                  </a:cxn>
                  <a:cxn ang="0">
                    <a:pos x="T4" y="T5"/>
                  </a:cxn>
                  <a:cxn ang="0">
                    <a:pos x="T6" y="T7"/>
                  </a:cxn>
                  <a:cxn ang="0">
                    <a:pos x="T8" y="T9"/>
                  </a:cxn>
                </a:cxnLst>
                <a:rect l="0" t="0" r="r" b="b"/>
                <a:pathLst>
                  <a:path w="219" h="1189">
                    <a:moveTo>
                      <a:pt x="218" y="0"/>
                    </a:moveTo>
                    <a:lnTo>
                      <a:pt x="218" y="1188"/>
                    </a:lnTo>
                    <a:lnTo>
                      <a:pt x="0" y="1188"/>
                    </a:lnTo>
                    <a:lnTo>
                      <a:pt x="0" y="0"/>
                    </a:lnTo>
                    <a:lnTo>
                      <a:pt x="218" y="0"/>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2" name="Freeform 5"/>
              <p:cNvSpPr>
                <a:spLocks noChangeArrowheads="1"/>
              </p:cNvSpPr>
              <p:nvPr/>
            </p:nvSpPr>
            <p:spPr bwMode="auto">
              <a:xfrm>
                <a:off x="4033838" y="3892550"/>
                <a:ext cx="420687" cy="561975"/>
              </a:xfrm>
              <a:custGeom>
                <a:avLst/>
                <a:gdLst>
                  <a:gd name="T0" fmla="*/ 0 w 657"/>
                  <a:gd name="T1" fmla="*/ 438 h 876"/>
                  <a:gd name="T2" fmla="*/ 0 w 657"/>
                  <a:gd name="T3" fmla="*/ 438 h 876"/>
                  <a:gd name="T4" fmla="*/ 344 w 657"/>
                  <a:gd name="T5" fmla="*/ 0 h 876"/>
                  <a:gd name="T6" fmla="*/ 656 w 657"/>
                  <a:gd name="T7" fmla="*/ 438 h 876"/>
                  <a:gd name="T8" fmla="*/ 344 w 657"/>
                  <a:gd name="T9" fmla="*/ 875 h 876"/>
                  <a:gd name="T10" fmla="*/ 0 w 657"/>
                  <a:gd name="T11" fmla="*/ 438 h 876"/>
                  <a:gd name="T12" fmla="*/ 437 w 657"/>
                  <a:gd name="T13" fmla="*/ 406 h 876"/>
                  <a:gd name="T14" fmla="*/ 437 w 657"/>
                  <a:gd name="T15" fmla="*/ 406 h 876"/>
                  <a:gd name="T16" fmla="*/ 344 w 657"/>
                  <a:gd name="T17" fmla="*/ 156 h 876"/>
                  <a:gd name="T18" fmla="*/ 219 w 657"/>
                  <a:gd name="T19" fmla="*/ 406 h 876"/>
                  <a:gd name="T20" fmla="*/ 344 w 657"/>
                  <a:gd name="T21" fmla="*/ 719 h 876"/>
                  <a:gd name="T22" fmla="*/ 437 w 657"/>
                  <a:gd name="T23" fmla="*/ 40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7" h="876">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3" name="Freeform 6"/>
              <p:cNvSpPr>
                <a:spLocks noChangeArrowheads="1"/>
              </p:cNvSpPr>
              <p:nvPr/>
            </p:nvSpPr>
            <p:spPr bwMode="auto">
              <a:xfrm>
                <a:off x="4435475" y="3913188"/>
                <a:ext cx="798513" cy="522287"/>
              </a:xfrm>
              <a:custGeom>
                <a:avLst/>
                <a:gdLst>
                  <a:gd name="T0" fmla="*/ 0 w 1250"/>
                  <a:gd name="T1" fmla="*/ 0 h 814"/>
                  <a:gd name="T2" fmla="*/ 219 w 1250"/>
                  <a:gd name="T3" fmla="*/ 0 h 814"/>
                  <a:gd name="T4" fmla="*/ 344 w 1250"/>
                  <a:gd name="T5" fmla="*/ 625 h 814"/>
                  <a:gd name="T6" fmla="*/ 344 w 1250"/>
                  <a:gd name="T7" fmla="*/ 625 h 814"/>
                  <a:gd name="T8" fmla="*/ 500 w 1250"/>
                  <a:gd name="T9" fmla="*/ 0 h 814"/>
                  <a:gd name="T10" fmla="*/ 750 w 1250"/>
                  <a:gd name="T11" fmla="*/ 0 h 814"/>
                  <a:gd name="T12" fmla="*/ 906 w 1250"/>
                  <a:gd name="T13" fmla="*/ 625 h 814"/>
                  <a:gd name="T14" fmla="*/ 906 w 1250"/>
                  <a:gd name="T15" fmla="*/ 625 h 814"/>
                  <a:gd name="T16" fmla="*/ 1031 w 1250"/>
                  <a:gd name="T17" fmla="*/ 0 h 814"/>
                  <a:gd name="T18" fmla="*/ 1249 w 1250"/>
                  <a:gd name="T19" fmla="*/ 0 h 814"/>
                  <a:gd name="T20" fmla="*/ 1031 w 1250"/>
                  <a:gd name="T21" fmla="*/ 813 h 814"/>
                  <a:gd name="T22" fmla="*/ 781 w 1250"/>
                  <a:gd name="T23" fmla="*/ 813 h 814"/>
                  <a:gd name="T24" fmla="*/ 625 w 1250"/>
                  <a:gd name="T25" fmla="*/ 250 h 814"/>
                  <a:gd name="T26" fmla="*/ 625 w 1250"/>
                  <a:gd name="T27" fmla="*/ 250 h 814"/>
                  <a:gd name="T28" fmla="*/ 469 w 1250"/>
                  <a:gd name="T29" fmla="*/ 813 h 814"/>
                  <a:gd name="T30" fmla="*/ 219 w 1250"/>
                  <a:gd name="T31" fmla="*/ 813 h 814"/>
                  <a:gd name="T32" fmla="*/ 0 w 1250"/>
                  <a:gd name="T33" fmla="*/ 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0" h="814">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4" name="Freeform 7"/>
              <p:cNvSpPr>
                <a:spLocks noChangeArrowheads="1"/>
              </p:cNvSpPr>
              <p:nvPr/>
            </p:nvSpPr>
            <p:spPr bwMode="auto">
              <a:xfrm>
                <a:off x="5233988" y="3671888"/>
                <a:ext cx="401637" cy="763587"/>
              </a:xfrm>
              <a:custGeom>
                <a:avLst/>
                <a:gdLst>
                  <a:gd name="T0" fmla="*/ 0 w 626"/>
                  <a:gd name="T1" fmla="*/ 1188 h 1189"/>
                  <a:gd name="T2" fmla="*/ 0 w 626"/>
                  <a:gd name="T3" fmla="*/ 0 h 1189"/>
                  <a:gd name="T4" fmla="*/ 625 w 626"/>
                  <a:gd name="T5" fmla="*/ 0 h 1189"/>
                  <a:gd name="T6" fmla="*/ 625 w 626"/>
                  <a:gd name="T7" fmla="*/ 188 h 1189"/>
                  <a:gd name="T8" fmla="*/ 250 w 626"/>
                  <a:gd name="T9" fmla="*/ 188 h 1189"/>
                  <a:gd name="T10" fmla="*/ 250 w 626"/>
                  <a:gd name="T11" fmla="*/ 500 h 1189"/>
                  <a:gd name="T12" fmla="*/ 594 w 626"/>
                  <a:gd name="T13" fmla="*/ 500 h 1189"/>
                  <a:gd name="T14" fmla="*/ 594 w 626"/>
                  <a:gd name="T15" fmla="*/ 688 h 1189"/>
                  <a:gd name="T16" fmla="*/ 250 w 626"/>
                  <a:gd name="T17" fmla="*/ 688 h 1189"/>
                  <a:gd name="T18" fmla="*/ 250 w 626"/>
                  <a:gd name="T19" fmla="*/ 1188 h 1189"/>
                  <a:gd name="T20" fmla="*/ 0 w 626"/>
                  <a:gd name="T21" fmla="*/ 118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1189">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5" name="Freeform 8"/>
              <p:cNvSpPr>
                <a:spLocks noChangeArrowheads="1"/>
              </p:cNvSpPr>
              <p:nvPr/>
            </p:nvSpPr>
            <p:spPr bwMode="auto">
              <a:xfrm>
                <a:off x="5654675" y="3892550"/>
                <a:ext cx="420688" cy="561975"/>
              </a:xfrm>
              <a:custGeom>
                <a:avLst/>
                <a:gdLst>
                  <a:gd name="T0" fmla="*/ 0 w 657"/>
                  <a:gd name="T1" fmla="*/ 438 h 876"/>
                  <a:gd name="T2" fmla="*/ 0 w 657"/>
                  <a:gd name="T3" fmla="*/ 438 h 876"/>
                  <a:gd name="T4" fmla="*/ 313 w 657"/>
                  <a:gd name="T5" fmla="*/ 0 h 876"/>
                  <a:gd name="T6" fmla="*/ 656 w 657"/>
                  <a:gd name="T7" fmla="*/ 438 h 876"/>
                  <a:gd name="T8" fmla="*/ 313 w 657"/>
                  <a:gd name="T9" fmla="*/ 875 h 876"/>
                  <a:gd name="T10" fmla="*/ 0 w 657"/>
                  <a:gd name="T11" fmla="*/ 438 h 876"/>
                  <a:gd name="T12" fmla="*/ 438 w 657"/>
                  <a:gd name="T13" fmla="*/ 406 h 876"/>
                  <a:gd name="T14" fmla="*/ 438 w 657"/>
                  <a:gd name="T15" fmla="*/ 406 h 876"/>
                  <a:gd name="T16" fmla="*/ 313 w 657"/>
                  <a:gd name="T17" fmla="*/ 156 h 876"/>
                  <a:gd name="T18" fmla="*/ 219 w 657"/>
                  <a:gd name="T19" fmla="*/ 406 h 876"/>
                  <a:gd name="T20" fmla="*/ 313 w 657"/>
                  <a:gd name="T21" fmla="*/ 719 h 876"/>
                  <a:gd name="T22" fmla="*/ 438 w 657"/>
                  <a:gd name="T23" fmla="*/ 40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7" h="876">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6" name="Freeform 9"/>
              <p:cNvSpPr>
                <a:spLocks noChangeArrowheads="1"/>
              </p:cNvSpPr>
              <p:nvPr/>
            </p:nvSpPr>
            <p:spPr bwMode="auto">
              <a:xfrm>
                <a:off x="6115050" y="3671888"/>
                <a:ext cx="141288" cy="763587"/>
              </a:xfrm>
              <a:custGeom>
                <a:avLst/>
                <a:gdLst>
                  <a:gd name="T0" fmla="*/ 219 w 220"/>
                  <a:gd name="T1" fmla="*/ 0 h 1189"/>
                  <a:gd name="T2" fmla="*/ 219 w 220"/>
                  <a:gd name="T3" fmla="*/ 1188 h 1189"/>
                  <a:gd name="T4" fmla="*/ 0 w 220"/>
                  <a:gd name="T5" fmla="*/ 1188 h 1189"/>
                  <a:gd name="T6" fmla="*/ 0 w 220"/>
                  <a:gd name="T7" fmla="*/ 0 h 1189"/>
                  <a:gd name="T8" fmla="*/ 219 w 220"/>
                  <a:gd name="T9" fmla="*/ 0 h 1189"/>
                </a:gdLst>
                <a:ahLst/>
                <a:cxnLst>
                  <a:cxn ang="0">
                    <a:pos x="T0" y="T1"/>
                  </a:cxn>
                  <a:cxn ang="0">
                    <a:pos x="T2" y="T3"/>
                  </a:cxn>
                  <a:cxn ang="0">
                    <a:pos x="T4" y="T5"/>
                  </a:cxn>
                  <a:cxn ang="0">
                    <a:pos x="T6" y="T7"/>
                  </a:cxn>
                  <a:cxn ang="0">
                    <a:pos x="T8" y="T9"/>
                  </a:cxn>
                </a:cxnLst>
                <a:rect l="0" t="0" r="r" b="b"/>
                <a:pathLst>
                  <a:path w="220" h="1189">
                    <a:moveTo>
                      <a:pt x="219" y="0"/>
                    </a:moveTo>
                    <a:lnTo>
                      <a:pt x="219" y="1188"/>
                    </a:lnTo>
                    <a:lnTo>
                      <a:pt x="0" y="1188"/>
                    </a:lnTo>
                    <a:lnTo>
                      <a:pt x="0" y="0"/>
                    </a:lnTo>
                    <a:lnTo>
                      <a:pt x="219" y="0"/>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7" name="Freeform 10"/>
              <p:cNvSpPr>
                <a:spLocks noChangeArrowheads="1"/>
              </p:cNvSpPr>
              <p:nvPr/>
            </p:nvSpPr>
            <p:spPr bwMode="auto">
              <a:xfrm>
                <a:off x="6316663" y="3671888"/>
                <a:ext cx="420687" cy="782637"/>
              </a:xfrm>
              <a:custGeom>
                <a:avLst/>
                <a:gdLst>
                  <a:gd name="T0" fmla="*/ 438 w 658"/>
                  <a:gd name="T1" fmla="*/ 1188 h 1220"/>
                  <a:gd name="T2" fmla="*/ 438 w 658"/>
                  <a:gd name="T3" fmla="*/ 1188 h 1220"/>
                  <a:gd name="T4" fmla="*/ 438 w 658"/>
                  <a:gd name="T5" fmla="*/ 1094 h 1220"/>
                  <a:gd name="T6" fmla="*/ 438 w 658"/>
                  <a:gd name="T7" fmla="*/ 1094 h 1220"/>
                  <a:gd name="T8" fmla="*/ 250 w 658"/>
                  <a:gd name="T9" fmla="*/ 1219 h 1220"/>
                  <a:gd name="T10" fmla="*/ 0 w 658"/>
                  <a:gd name="T11" fmla="*/ 782 h 1220"/>
                  <a:gd name="T12" fmla="*/ 219 w 658"/>
                  <a:gd name="T13" fmla="*/ 344 h 1220"/>
                  <a:gd name="T14" fmla="*/ 407 w 658"/>
                  <a:gd name="T15" fmla="*/ 438 h 1220"/>
                  <a:gd name="T16" fmla="*/ 438 w 658"/>
                  <a:gd name="T17" fmla="*/ 438 h 1220"/>
                  <a:gd name="T18" fmla="*/ 438 w 658"/>
                  <a:gd name="T19" fmla="*/ 0 h 1220"/>
                  <a:gd name="T20" fmla="*/ 657 w 658"/>
                  <a:gd name="T21" fmla="*/ 0 h 1220"/>
                  <a:gd name="T22" fmla="*/ 657 w 658"/>
                  <a:gd name="T23" fmla="*/ 1188 h 1220"/>
                  <a:gd name="T24" fmla="*/ 438 w 658"/>
                  <a:gd name="T25" fmla="*/ 1188 h 1220"/>
                  <a:gd name="T26" fmla="*/ 438 w 658"/>
                  <a:gd name="T27" fmla="*/ 782 h 1220"/>
                  <a:gd name="T28" fmla="*/ 438 w 658"/>
                  <a:gd name="T29" fmla="*/ 782 h 1220"/>
                  <a:gd name="T30" fmla="*/ 344 w 658"/>
                  <a:gd name="T31" fmla="*/ 500 h 1220"/>
                  <a:gd name="T32" fmla="*/ 219 w 658"/>
                  <a:gd name="T33" fmla="*/ 782 h 1220"/>
                  <a:gd name="T34" fmla="*/ 344 w 658"/>
                  <a:gd name="T35" fmla="*/ 1063 h 1220"/>
                  <a:gd name="T36" fmla="*/ 438 w 658"/>
                  <a:gd name="T37" fmla="*/ 782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122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8" name="Freeform 11"/>
              <p:cNvSpPr>
                <a:spLocks noChangeArrowheads="1"/>
              </p:cNvSpPr>
              <p:nvPr/>
            </p:nvSpPr>
            <p:spPr bwMode="auto">
              <a:xfrm>
                <a:off x="6777038" y="3892550"/>
                <a:ext cx="441325" cy="561975"/>
              </a:xfrm>
              <a:custGeom>
                <a:avLst/>
                <a:gdLst>
                  <a:gd name="T0" fmla="*/ 250 w 689"/>
                  <a:gd name="T1" fmla="*/ 469 h 876"/>
                  <a:gd name="T2" fmla="*/ 250 w 689"/>
                  <a:gd name="T3" fmla="*/ 469 h 876"/>
                  <a:gd name="T4" fmla="*/ 344 w 689"/>
                  <a:gd name="T5" fmla="*/ 719 h 876"/>
                  <a:gd name="T6" fmla="*/ 438 w 689"/>
                  <a:gd name="T7" fmla="*/ 562 h 876"/>
                  <a:gd name="T8" fmla="*/ 688 w 689"/>
                  <a:gd name="T9" fmla="*/ 562 h 876"/>
                  <a:gd name="T10" fmla="*/ 594 w 689"/>
                  <a:gd name="T11" fmla="*/ 781 h 876"/>
                  <a:gd name="T12" fmla="*/ 344 w 689"/>
                  <a:gd name="T13" fmla="*/ 875 h 876"/>
                  <a:gd name="T14" fmla="*/ 0 w 689"/>
                  <a:gd name="T15" fmla="*/ 438 h 876"/>
                  <a:gd name="T16" fmla="*/ 344 w 689"/>
                  <a:gd name="T17" fmla="*/ 0 h 876"/>
                  <a:gd name="T18" fmla="*/ 688 w 689"/>
                  <a:gd name="T19" fmla="*/ 469 h 876"/>
                  <a:gd name="T20" fmla="*/ 250 w 689"/>
                  <a:gd name="T21" fmla="*/ 469 h 876"/>
                  <a:gd name="T22" fmla="*/ 438 w 689"/>
                  <a:gd name="T23" fmla="*/ 344 h 876"/>
                  <a:gd name="T24" fmla="*/ 438 w 689"/>
                  <a:gd name="T25" fmla="*/ 344 h 876"/>
                  <a:gd name="T26" fmla="*/ 344 w 689"/>
                  <a:gd name="T27" fmla="*/ 156 h 876"/>
                  <a:gd name="T28" fmla="*/ 250 w 689"/>
                  <a:gd name="T29" fmla="*/ 344 h 876"/>
                  <a:gd name="T30" fmla="*/ 438 w 689"/>
                  <a:gd name="T3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876">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9" name="Freeform 12"/>
              <p:cNvSpPr>
                <a:spLocks noChangeArrowheads="1"/>
              </p:cNvSpPr>
              <p:nvPr/>
            </p:nvSpPr>
            <p:spPr bwMode="auto">
              <a:xfrm>
                <a:off x="7256463" y="3892550"/>
                <a:ext cx="282575" cy="542925"/>
              </a:xfrm>
              <a:custGeom>
                <a:avLst/>
                <a:gdLst>
                  <a:gd name="T0" fmla="*/ 219 w 439"/>
                  <a:gd name="T1" fmla="*/ 31 h 845"/>
                  <a:gd name="T2" fmla="*/ 219 w 439"/>
                  <a:gd name="T3" fmla="*/ 31 h 845"/>
                  <a:gd name="T4" fmla="*/ 219 w 439"/>
                  <a:gd name="T5" fmla="*/ 125 h 845"/>
                  <a:gd name="T6" fmla="*/ 219 w 439"/>
                  <a:gd name="T7" fmla="*/ 125 h 845"/>
                  <a:gd name="T8" fmla="*/ 438 w 439"/>
                  <a:gd name="T9" fmla="*/ 0 h 845"/>
                  <a:gd name="T10" fmla="*/ 438 w 439"/>
                  <a:gd name="T11" fmla="*/ 219 h 845"/>
                  <a:gd name="T12" fmla="*/ 219 w 439"/>
                  <a:gd name="T13" fmla="*/ 406 h 845"/>
                  <a:gd name="T14" fmla="*/ 219 w 439"/>
                  <a:gd name="T15" fmla="*/ 844 h 845"/>
                  <a:gd name="T16" fmla="*/ 0 w 439"/>
                  <a:gd name="T17" fmla="*/ 844 h 845"/>
                  <a:gd name="T18" fmla="*/ 0 w 439"/>
                  <a:gd name="T19" fmla="*/ 31 h 845"/>
                  <a:gd name="T20" fmla="*/ 219 w 439"/>
                  <a:gd name="T21" fmla="*/ 3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845">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0" name="Freeform 45"/>
              <p:cNvSpPr>
                <a:spLocks noChangeArrowheads="1"/>
              </p:cNvSpPr>
              <p:nvPr/>
            </p:nvSpPr>
            <p:spPr bwMode="auto">
              <a:xfrm>
                <a:off x="4757738" y="2390775"/>
                <a:ext cx="681037" cy="739775"/>
              </a:xfrm>
              <a:custGeom>
                <a:avLst/>
                <a:gdLst>
                  <a:gd name="T0" fmla="*/ 1061 w 1062"/>
                  <a:gd name="T1" fmla="*/ 1156 h 1157"/>
                  <a:gd name="T2" fmla="*/ 0 w 1062"/>
                  <a:gd name="T3" fmla="*/ 1156 h 1157"/>
                  <a:gd name="T4" fmla="*/ 0 w 1062"/>
                  <a:gd name="T5" fmla="*/ 0 h 1157"/>
                  <a:gd name="T6" fmla="*/ 1061 w 1062"/>
                  <a:gd name="T7" fmla="*/ 0 h 1157"/>
                  <a:gd name="T8" fmla="*/ 1061 w 1062"/>
                  <a:gd name="T9" fmla="*/ 1156 h 1157"/>
                </a:gdLst>
                <a:ahLst/>
                <a:cxnLst>
                  <a:cxn ang="0">
                    <a:pos x="T0" y="T1"/>
                  </a:cxn>
                  <a:cxn ang="0">
                    <a:pos x="T2" y="T3"/>
                  </a:cxn>
                  <a:cxn ang="0">
                    <a:pos x="T4" y="T5"/>
                  </a:cxn>
                  <a:cxn ang="0">
                    <a:pos x="T6" y="T7"/>
                  </a:cxn>
                  <a:cxn ang="0">
                    <a:pos x="T8" y="T9"/>
                  </a:cxn>
                </a:cxnLst>
                <a:rect l="0" t="0" r="r" b="b"/>
                <a:pathLst>
                  <a:path w="1062" h="1157">
                    <a:moveTo>
                      <a:pt x="1061" y="1156"/>
                    </a:moveTo>
                    <a:lnTo>
                      <a:pt x="0" y="1156"/>
                    </a:lnTo>
                    <a:lnTo>
                      <a:pt x="0" y="0"/>
                    </a:lnTo>
                    <a:lnTo>
                      <a:pt x="1061" y="0"/>
                    </a:lnTo>
                    <a:lnTo>
                      <a:pt x="1061" y="1156"/>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1" name="Freeform 46"/>
              <p:cNvSpPr>
                <a:spLocks noChangeArrowheads="1"/>
              </p:cNvSpPr>
              <p:nvPr/>
            </p:nvSpPr>
            <p:spPr bwMode="auto">
              <a:xfrm>
                <a:off x="4214813" y="1952625"/>
                <a:ext cx="620712" cy="180975"/>
              </a:xfrm>
              <a:custGeom>
                <a:avLst/>
                <a:gdLst>
                  <a:gd name="T0" fmla="*/ 969 w 970"/>
                  <a:gd name="T1" fmla="*/ 219 h 282"/>
                  <a:gd name="T2" fmla="*/ 969 w 970"/>
                  <a:gd name="T3" fmla="*/ 219 h 282"/>
                  <a:gd name="T4" fmla="*/ 969 w 970"/>
                  <a:gd name="T5" fmla="*/ 62 h 282"/>
                  <a:gd name="T6" fmla="*/ 906 w 970"/>
                  <a:gd name="T7" fmla="*/ 0 h 282"/>
                  <a:gd name="T8" fmla="*/ 63 w 970"/>
                  <a:gd name="T9" fmla="*/ 0 h 282"/>
                  <a:gd name="T10" fmla="*/ 0 w 970"/>
                  <a:gd name="T11" fmla="*/ 62 h 282"/>
                  <a:gd name="T12" fmla="*/ 0 w 970"/>
                  <a:gd name="T13" fmla="*/ 281 h 282"/>
                  <a:gd name="T14" fmla="*/ 156 w 970"/>
                  <a:gd name="T15" fmla="*/ 219 h 282"/>
                  <a:gd name="T16" fmla="*/ 969 w 970"/>
                  <a:gd name="T17" fmla="*/ 21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0" h="282">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2" name="Freeform 47"/>
              <p:cNvSpPr>
                <a:spLocks noChangeArrowheads="1"/>
              </p:cNvSpPr>
              <p:nvPr/>
            </p:nvSpPr>
            <p:spPr bwMode="auto">
              <a:xfrm>
                <a:off x="4456113" y="1292225"/>
                <a:ext cx="1239837" cy="801688"/>
              </a:xfrm>
              <a:custGeom>
                <a:avLst/>
                <a:gdLst>
                  <a:gd name="T0" fmla="*/ 1937 w 1938"/>
                  <a:gd name="T1" fmla="*/ 1251 h 1252"/>
                  <a:gd name="T2" fmla="*/ 1937 w 1938"/>
                  <a:gd name="T3" fmla="*/ 1251 h 1252"/>
                  <a:gd name="T4" fmla="*/ 1562 w 1938"/>
                  <a:gd name="T5" fmla="*/ 1251 h 1252"/>
                  <a:gd name="T6" fmla="*/ 1562 w 1938"/>
                  <a:gd name="T7" fmla="*/ 782 h 1252"/>
                  <a:gd name="T8" fmla="*/ 1124 w 1938"/>
                  <a:gd name="T9" fmla="*/ 376 h 1252"/>
                  <a:gd name="T10" fmla="*/ 813 w 1938"/>
                  <a:gd name="T11" fmla="*/ 376 h 1252"/>
                  <a:gd name="T12" fmla="*/ 406 w 1938"/>
                  <a:gd name="T13" fmla="*/ 782 h 1252"/>
                  <a:gd name="T14" fmla="*/ 406 w 1938"/>
                  <a:gd name="T15" fmla="*/ 969 h 1252"/>
                  <a:gd name="T16" fmla="*/ 0 w 1938"/>
                  <a:gd name="T17" fmla="*/ 969 h 1252"/>
                  <a:gd name="T18" fmla="*/ 0 w 1938"/>
                  <a:gd name="T19" fmla="*/ 782 h 1252"/>
                  <a:gd name="T20" fmla="*/ 813 w 1938"/>
                  <a:gd name="T21" fmla="*/ 0 h 1252"/>
                  <a:gd name="T22" fmla="*/ 1124 w 1938"/>
                  <a:gd name="T23" fmla="*/ 0 h 1252"/>
                  <a:gd name="T24" fmla="*/ 1937 w 1938"/>
                  <a:gd name="T25" fmla="*/ 782 h 1252"/>
                  <a:gd name="T26" fmla="*/ 1937 w 1938"/>
                  <a:gd name="T27" fmla="*/ 1251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38" h="1252">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3" name="Freeform 48"/>
              <p:cNvSpPr>
                <a:spLocks noChangeArrowheads="1"/>
              </p:cNvSpPr>
              <p:nvPr/>
            </p:nvSpPr>
            <p:spPr bwMode="auto">
              <a:xfrm>
                <a:off x="4214813" y="2149475"/>
                <a:ext cx="1700212" cy="1220788"/>
              </a:xfrm>
              <a:custGeom>
                <a:avLst/>
                <a:gdLst>
                  <a:gd name="T0" fmla="*/ 2499 w 2656"/>
                  <a:gd name="T1" fmla="*/ 0 h 1907"/>
                  <a:gd name="T2" fmla="*/ 2499 w 2656"/>
                  <a:gd name="T3" fmla="*/ 0 h 1907"/>
                  <a:gd name="T4" fmla="*/ 156 w 2656"/>
                  <a:gd name="T5" fmla="*/ 0 h 1907"/>
                  <a:gd name="T6" fmla="*/ 0 w 2656"/>
                  <a:gd name="T7" fmla="*/ 157 h 1907"/>
                  <a:gd name="T8" fmla="*/ 0 w 2656"/>
                  <a:gd name="T9" fmla="*/ 1749 h 1907"/>
                  <a:gd name="T10" fmla="*/ 156 w 2656"/>
                  <a:gd name="T11" fmla="*/ 1906 h 1907"/>
                  <a:gd name="T12" fmla="*/ 2499 w 2656"/>
                  <a:gd name="T13" fmla="*/ 1906 h 1907"/>
                  <a:gd name="T14" fmla="*/ 2655 w 2656"/>
                  <a:gd name="T15" fmla="*/ 1749 h 1907"/>
                  <a:gd name="T16" fmla="*/ 2655 w 2656"/>
                  <a:gd name="T17" fmla="*/ 157 h 1907"/>
                  <a:gd name="T18" fmla="*/ 2499 w 2656"/>
                  <a:gd name="T19" fmla="*/ 0 h 1907"/>
                  <a:gd name="T20" fmla="*/ 1437 w 2656"/>
                  <a:gd name="T21" fmla="*/ 969 h 1907"/>
                  <a:gd name="T22" fmla="*/ 1437 w 2656"/>
                  <a:gd name="T23" fmla="*/ 969 h 1907"/>
                  <a:gd name="T24" fmla="*/ 1437 w 2656"/>
                  <a:gd name="T25" fmla="*/ 1344 h 1907"/>
                  <a:gd name="T26" fmla="*/ 1281 w 2656"/>
                  <a:gd name="T27" fmla="*/ 1344 h 1907"/>
                  <a:gd name="T28" fmla="*/ 1281 w 2656"/>
                  <a:gd name="T29" fmla="*/ 969 h 1907"/>
                  <a:gd name="T30" fmla="*/ 1125 w 2656"/>
                  <a:gd name="T31" fmla="*/ 782 h 1907"/>
                  <a:gd name="T32" fmla="*/ 1344 w 2656"/>
                  <a:gd name="T33" fmla="*/ 563 h 1907"/>
                  <a:gd name="T34" fmla="*/ 1593 w 2656"/>
                  <a:gd name="T35" fmla="*/ 782 h 1907"/>
                  <a:gd name="T36" fmla="*/ 1437 w 2656"/>
                  <a:gd name="T37" fmla="*/ 969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6" h="1907">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44" name="TextBox 43"/>
            <p:cNvSpPr txBox="1"/>
            <p:nvPr userDrawn="1"/>
          </p:nvSpPr>
          <p:spPr>
            <a:xfrm>
              <a:off x="2488925" y="4465638"/>
              <a:ext cx="5502176" cy="477585"/>
            </a:xfrm>
            <a:prstGeom prst="rect">
              <a:avLst/>
            </a:prstGeom>
            <a:noFill/>
          </p:spPr>
          <p:txBody>
            <a:bodyPr wrap="square" rtlCol="0">
              <a:spAutoFit/>
            </a:bodyPr>
            <a:lstStyle/>
            <a:p>
              <a:pPr algn="ctr"/>
              <a:r>
                <a:rPr lang="en-US" sz="1900" dirty="0">
                  <a:solidFill>
                    <a:srgbClr val="5C666F"/>
                  </a:solidFill>
                  <a:latin typeface="Arial"/>
                  <a:cs typeface="Arial"/>
                </a:rPr>
                <a:t>The Education Documentation Experts</a:t>
              </a:r>
            </a:p>
          </p:txBody>
        </p:sp>
      </p:grpSp>
    </p:spTree>
    <p:extLst>
      <p:ext uri="{BB962C8B-B14F-4D97-AF65-F5344CB8AC3E}">
        <p14:creationId xmlns:p14="http://schemas.microsoft.com/office/powerpoint/2010/main" val="1964657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7" name="Group 6"/>
          <p:cNvGrpSpPr/>
          <p:nvPr userDrawn="1"/>
        </p:nvGrpSpPr>
        <p:grpSpPr>
          <a:xfrm>
            <a:off x="6250098" y="284576"/>
            <a:ext cx="2522538" cy="581065"/>
            <a:chOff x="2217738" y="3189288"/>
            <a:chExt cx="5816600" cy="1339850"/>
          </a:xfrm>
        </p:grpSpPr>
        <p:sp>
          <p:nvSpPr>
            <p:cNvPr id="8"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330726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spTree>
    <p:extLst>
      <p:ext uri="{BB962C8B-B14F-4D97-AF65-F5344CB8AC3E}">
        <p14:creationId xmlns:p14="http://schemas.microsoft.com/office/powerpoint/2010/main" val="2903821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7" name="Group 6"/>
          <p:cNvGrpSpPr/>
          <p:nvPr userDrawn="1"/>
        </p:nvGrpSpPr>
        <p:grpSpPr>
          <a:xfrm>
            <a:off x="6250098" y="284576"/>
            <a:ext cx="2522538" cy="581065"/>
            <a:chOff x="2217738" y="3189288"/>
            <a:chExt cx="5816600" cy="1339850"/>
          </a:xfrm>
        </p:grpSpPr>
        <p:sp>
          <p:nvSpPr>
            <p:cNvPr id="8"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3378990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7" name="Group 6"/>
          <p:cNvGrpSpPr/>
          <p:nvPr userDrawn="1"/>
        </p:nvGrpSpPr>
        <p:grpSpPr>
          <a:xfrm>
            <a:off x="6250098" y="284576"/>
            <a:ext cx="2522538" cy="581065"/>
            <a:chOff x="2217738" y="3189288"/>
            <a:chExt cx="5816600" cy="1339850"/>
          </a:xfrm>
        </p:grpSpPr>
        <p:sp>
          <p:nvSpPr>
            <p:cNvPr id="8"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1997094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 YellowFolder,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dirty="0"/>
          </a:p>
        </p:txBody>
      </p:sp>
      <p:grpSp>
        <p:nvGrpSpPr>
          <p:cNvPr id="8" name="Group 7"/>
          <p:cNvGrpSpPr/>
          <p:nvPr userDrawn="1"/>
        </p:nvGrpSpPr>
        <p:grpSpPr>
          <a:xfrm>
            <a:off x="6250098" y="284576"/>
            <a:ext cx="2522538" cy="581065"/>
            <a:chOff x="2217738" y="3189288"/>
            <a:chExt cx="5816600" cy="1339850"/>
          </a:xfrm>
        </p:grpSpPr>
        <p:sp>
          <p:nvSpPr>
            <p:cNvPr id="9"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4"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348106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dirty="0"/>
              <a:t>© YellowFolder, LLC, All Rights Reserved.</a:t>
            </a:r>
          </a:p>
        </p:txBody>
      </p:sp>
      <p:sp>
        <p:nvSpPr>
          <p:cNvPr id="9" name="Slide Number Placeholder 8"/>
          <p:cNvSpPr>
            <a:spLocks noGrp="1"/>
          </p:cNvSpPr>
          <p:nvPr>
            <p:ph type="sldNum" sz="quarter" idx="12"/>
          </p:nvPr>
        </p:nvSpPr>
        <p:spPr/>
        <p:txBody>
          <a:bodyPr/>
          <a:lstStyle/>
          <a:p>
            <a:fld id="{B996A9E8-C934-7647-B79C-6F431D92E0EB}" type="slidenum">
              <a:rPr lang="en-US" smtClean="0"/>
              <a:t>‹#›</a:t>
            </a:fld>
            <a:endParaRPr lang="en-US" dirty="0"/>
          </a:p>
        </p:txBody>
      </p:sp>
      <p:grpSp>
        <p:nvGrpSpPr>
          <p:cNvPr id="10" name="Group 9"/>
          <p:cNvGrpSpPr/>
          <p:nvPr userDrawn="1"/>
        </p:nvGrpSpPr>
        <p:grpSpPr>
          <a:xfrm>
            <a:off x="6250098" y="284576"/>
            <a:ext cx="2522538" cy="581065"/>
            <a:chOff x="2217738" y="3189288"/>
            <a:chExt cx="5816600" cy="1339850"/>
          </a:xfrm>
        </p:grpSpPr>
        <p:sp>
          <p:nvSpPr>
            <p:cNvPr id="11"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4"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5"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6"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803835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YellowFolder, LLC, All Rights Reserved.</a:t>
            </a:r>
          </a:p>
        </p:txBody>
      </p:sp>
      <p:sp>
        <p:nvSpPr>
          <p:cNvPr id="5" name="Slide Number Placeholder 4"/>
          <p:cNvSpPr>
            <a:spLocks noGrp="1"/>
          </p:cNvSpPr>
          <p:nvPr>
            <p:ph type="sldNum" sz="quarter" idx="12"/>
          </p:nvPr>
        </p:nvSpPr>
        <p:spPr/>
        <p:txBody>
          <a:bodyPr/>
          <a:lstStyle/>
          <a:p>
            <a:fld id="{B996A9E8-C934-7647-B79C-6F431D92E0EB}" type="slidenum">
              <a:rPr lang="en-US" smtClean="0"/>
              <a:t>‹#›</a:t>
            </a:fld>
            <a:endParaRPr lang="en-US" dirty="0"/>
          </a:p>
        </p:txBody>
      </p:sp>
      <p:grpSp>
        <p:nvGrpSpPr>
          <p:cNvPr id="6" name="Group 5"/>
          <p:cNvGrpSpPr/>
          <p:nvPr userDrawn="1"/>
        </p:nvGrpSpPr>
        <p:grpSpPr>
          <a:xfrm>
            <a:off x="6250098" y="284576"/>
            <a:ext cx="2522538" cy="581065"/>
            <a:chOff x="2217738" y="3189288"/>
            <a:chExt cx="5816600" cy="1339850"/>
          </a:xfrm>
        </p:grpSpPr>
        <p:sp>
          <p:nvSpPr>
            <p:cNvPr id="7"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116809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 YellowFolder, LLC, All Rights Reserved.</a:t>
            </a:r>
          </a:p>
        </p:txBody>
      </p:sp>
      <p:sp>
        <p:nvSpPr>
          <p:cNvPr id="4" name="Slide Number Placeholder 3"/>
          <p:cNvSpPr>
            <a:spLocks noGrp="1"/>
          </p:cNvSpPr>
          <p:nvPr>
            <p:ph type="sldNum" sz="quarter" idx="12"/>
          </p:nvPr>
        </p:nvSpPr>
        <p:spPr/>
        <p:txBody>
          <a:bodyPr/>
          <a:lstStyle/>
          <a:p>
            <a:fld id="{B996A9E8-C934-7647-B79C-6F431D92E0EB}" type="slidenum">
              <a:rPr lang="en-US" smtClean="0"/>
              <a:t>‹#›</a:t>
            </a:fld>
            <a:endParaRPr lang="en-US" dirty="0"/>
          </a:p>
        </p:txBody>
      </p:sp>
      <p:grpSp>
        <p:nvGrpSpPr>
          <p:cNvPr id="5" name="Group 4"/>
          <p:cNvGrpSpPr/>
          <p:nvPr userDrawn="1"/>
        </p:nvGrpSpPr>
        <p:grpSpPr>
          <a:xfrm>
            <a:off x="6250098" y="284576"/>
            <a:ext cx="2522538" cy="581065"/>
            <a:chOff x="2217738" y="3189288"/>
            <a:chExt cx="5816600" cy="1339850"/>
          </a:xfrm>
        </p:grpSpPr>
        <p:sp>
          <p:nvSpPr>
            <p:cNvPr id="6"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1817522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1435100"/>
            <a:ext cx="5111750" cy="46910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 YellowFolder,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dirty="0"/>
          </a:p>
        </p:txBody>
      </p:sp>
      <p:grpSp>
        <p:nvGrpSpPr>
          <p:cNvPr id="8" name="Group 7"/>
          <p:cNvGrpSpPr/>
          <p:nvPr userDrawn="1"/>
        </p:nvGrpSpPr>
        <p:grpSpPr>
          <a:xfrm>
            <a:off x="6250098" y="284576"/>
            <a:ext cx="2522538" cy="581065"/>
            <a:chOff x="2217738" y="3189288"/>
            <a:chExt cx="5816600" cy="1339850"/>
          </a:xfrm>
        </p:grpSpPr>
        <p:sp>
          <p:nvSpPr>
            <p:cNvPr id="9"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4"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368799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032933"/>
            <a:ext cx="5486400" cy="369464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 YellowFolder,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dirty="0"/>
          </a:p>
        </p:txBody>
      </p:sp>
      <p:grpSp>
        <p:nvGrpSpPr>
          <p:cNvPr id="8" name="Group 7"/>
          <p:cNvGrpSpPr/>
          <p:nvPr userDrawn="1"/>
        </p:nvGrpSpPr>
        <p:grpSpPr>
          <a:xfrm>
            <a:off x="6250098" y="284576"/>
            <a:ext cx="2522538" cy="581065"/>
            <a:chOff x="2217738" y="3189288"/>
            <a:chExt cx="5816600" cy="1339850"/>
          </a:xfrm>
        </p:grpSpPr>
        <p:sp>
          <p:nvSpPr>
            <p:cNvPr id="9" name="Freeform 1"/>
            <p:cNvSpPr>
              <a:spLocks noChangeArrowheads="1"/>
            </p:cNvSpPr>
            <p:nvPr userDrawn="1"/>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2"/>
            <p:cNvSpPr>
              <a:spLocks noChangeArrowheads="1"/>
            </p:cNvSpPr>
            <p:nvPr userDrawn="1"/>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3"/>
            <p:cNvSpPr>
              <a:spLocks noChangeArrowheads="1"/>
            </p:cNvSpPr>
            <p:nvPr userDrawn="1"/>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4"/>
            <p:cNvSpPr>
              <a:spLocks noChangeArrowheads="1"/>
            </p:cNvSpPr>
            <p:nvPr userDrawn="1"/>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5"/>
            <p:cNvSpPr>
              <a:spLocks noChangeArrowheads="1"/>
            </p:cNvSpPr>
            <p:nvPr userDrawn="1"/>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6"/>
            <p:cNvSpPr>
              <a:spLocks noChangeArrowheads="1"/>
            </p:cNvSpPr>
            <p:nvPr userDrawn="1"/>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7"/>
            <p:cNvSpPr>
              <a:spLocks noChangeArrowheads="1"/>
            </p:cNvSpPr>
            <p:nvPr userDrawn="1"/>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8"/>
            <p:cNvSpPr>
              <a:spLocks noChangeArrowheads="1"/>
            </p:cNvSpPr>
            <p:nvPr userDrawn="1"/>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9"/>
            <p:cNvSpPr>
              <a:spLocks noChangeArrowheads="1"/>
            </p:cNvSpPr>
            <p:nvPr userDrawn="1"/>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0"/>
            <p:cNvSpPr>
              <a:spLocks noChangeArrowheads="1"/>
            </p:cNvSpPr>
            <p:nvPr userDrawn="1"/>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1"/>
            <p:cNvSpPr>
              <a:spLocks noChangeArrowheads="1"/>
            </p:cNvSpPr>
            <p:nvPr userDrawn="1"/>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2"/>
            <p:cNvSpPr>
              <a:spLocks noChangeArrowheads="1"/>
            </p:cNvSpPr>
            <p:nvPr userDrawn="1"/>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3"/>
            <p:cNvSpPr>
              <a:spLocks noChangeArrowheads="1"/>
            </p:cNvSpPr>
            <p:nvPr userDrawn="1"/>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4"/>
            <p:cNvSpPr>
              <a:spLocks noChangeArrowheads="1"/>
            </p:cNvSpPr>
            <p:nvPr userDrawn="1"/>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15"/>
            <p:cNvSpPr>
              <a:spLocks noChangeArrowheads="1"/>
            </p:cNvSpPr>
            <p:nvPr userDrawn="1"/>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4" name="Freeform 16"/>
            <p:cNvSpPr>
              <a:spLocks noChangeArrowheads="1"/>
            </p:cNvSpPr>
            <p:nvPr userDrawn="1"/>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Tree>
    <p:extLst>
      <p:ext uri="{BB962C8B-B14F-4D97-AF65-F5344CB8AC3E}">
        <p14:creationId xmlns:p14="http://schemas.microsoft.com/office/powerpoint/2010/main" val="2549480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0" y="6126163"/>
            <a:ext cx="9144000" cy="731837"/>
          </a:xfrm>
          <a:prstGeom prst="rect">
            <a:avLst/>
          </a:prstGeom>
          <a:solidFill>
            <a:srgbClr val="4140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descr="clouds.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2452"/>
            <a:ext cx="9144000" cy="2794000"/>
          </a:xfrm>
          <a:prstGeom prst="rect">
            <a:avLst/>
          </a:prstGeom>
        </p:spPr>
      </p:pic>
      <p:sp>
        <p:nvSpPr>
          <p:cNvPr id="2" name="Title Placeholder 1"/>
          <p:cNvSpPr>
            <a:spLocks noGrp="1"/>
          </p:cNvSpPr>
          <p:nvPr>
            <p:ph type="title"/>
          </p:nvPr>
        </p:nvSpPr>
        <p:spPr>
          <a:xfrm>
            <a:off x="457200" y="274639"/>
            <a:ext cx="5777345" cy="69518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1"/>
            <a:ext cx="8229600" cy="447978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050">
                <a:solidFill>
                  <a:schemeClr val="tx1">
                    <a:tint val="75000"/>
                  </a:schemeClr>
                </a:solidFill>
              </a:defRPr>
            </a:lvl1pPr>
          </a:lstStyle>
          <a:p>
            <a:r>
              <a:rPr lang="en-US" dirty="0"/>
              <a:t>© YellowFolder, LLC, All Rights Reserved.</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996A9E8-C934-7647-B79C-6F431D92E0EB}" type="slidenum">
              <a:rPr lang="en-US" smtClean="0"/>
              <a:pPr/>
              <a:t>‹#›</a:t>
            </a:fld>
            <a:endParaRPr lang="en-US" dirty="0"/>
          </a:p>
        </p:txBody>
      </p:sp>
      <p:sp>
        <p:nvSpPr>
          <p:cNvPr id="10" name="Rectangle 9"/>
          <p:cNvSpPr/>
          <p:nvPr userDrawn="1"/>
        </p:nvSpPr>
        <p:spPr>
          <a:xfrm>
            <a:off x="0" y="6079982"/>
            <a:ext cx="9144000" cy="46181"/>
          </a:xfrm>
          <a:prstGeom prst="rect">
            <a:avLst/>
          </a:prstGeom>
          <a:solidFill>
            <a:srgbClr val="FFC62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6161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457200" rtl="0" eaLnBrk="1" latinLnBrk="0" hangingPunct="1">
        <a:spcBef>
          <a:spcPct val="0"/>
        </a:spcBef>
        <a:buNone/>
        <a:defRPr sz="2800" b="1"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360830"/>
            <a:ext cx="7772400" cy="671644"/>
          </a:xfrm>
        </p:spPr>
        <p:txBody>
          <a:bodyPr>
            <a:normAutofit fontScale="90000"/>
          </a:bodyPr>
          <a:lstStyle/>
          <a:p>
            <a:r>
              <a:rPr lang="en-US" sz="36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Understanding File Structures </a:t>
            </a:r>
            <a:br>
              <a:rPr lang="en-US" sz="36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br>
            <a:r>
              <a:rPr lang="en-US" sz="36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Like a Wizard</a:t>
            </a:r>
            <a:br>
              <a:rPr lang="en-US" dirty="0"/>
            </a:br>
            <a:endParaRPr lang="en-US" b="0" dirty="0"/>
          </a:p>
        </p:txBody>
      </p:sp>
      <p:sp>
        <p:nvSpPr>
          <p:cNvPr id="3" name="Subtitle 2"/>
          <p:cNvSpPr>
            <a:spLocks noGrp="1"/>
          </p:cNvSpPr>
          <p:nvPr>
            <p:ph type="subTitle" idx="1"/>
          </p:nvPr>
        </p:nvSpPr>
        <p:spPr>
          <a:xfrm>
            <a:off x="504497" y="5155325"/>
            <a:ext cx="8324193" cy="977462"/>
          </a:xfrm>
        </p:spPr>
        <p:txBody>
          <a:bodyPr>
            <a:noAutofit/>
          </a:bodyPr>
          <a:lstStyle/>
          <a:p>
            <a:r>
              <a:rPr lang="en-US" i="1"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Learn about tips and strategies to maximize your file structure, while getting common questions answered.</a:t>
            </a:r>
            <a:endParaRPr lang="en-US" dirty="0"/>
          </a:p>
        </p:txBody>
      </p:sp>
      <p:sp>
        <p:nvSpPr>
          <p:cNvPr id="4" name="Footer Placeholder 3"/>
          <p:cNvSpPr>
            <a:spLocks noGrp="1"/>
          </p:cNvSpPr>
          <p:nvPr>
            <p:ph type="ftr" sz="quarter" idx="11"/>
          </p:nvPr>
        </p:nvSpPr>
        <p:spPr/>
        <p:txBody>
          <a:bodyPr/>
          <a:lstStyle/>
          <a:p>
            <a:r>
              <a:rPr lang="en-US" dirty="0"/>
              <a:t>© YellowFolder, LLC, All Rights Reserved.</a:t>
            </a:r>
          </a:p>
        </p:txBody>
      </p:sp>
      <p:sp>
        <p:nvSpPr>
          <p:cNvPr id="5" name="Slide Number Placeholder 4"/>
          <p:cNvSpPr>
            <a:spLocks noGrp="1"/>
          </p:cNvSpPr>
          <p:nvPr>
            <p:ph type="sldNum" sz="quarter" idx="12"/>
          </p:nvPr>
        </p:nvSpPr>
        <p:spPr/>
        <p:txBody>
          <a:bodyPr/>
          <a:lstStyle/>
          <a:p>
            <a:fld id="{B996A9E8-C934-7647-B79C-6F431D92E0EB}" type="slidenum">
              <a:rPr lang="en-US" smtClean="0"/>
              <a:t>1</a:t>
            </a:fld>
            <a:endParaRPr lang="en-US" dirty="0"/>
          </a:p>
        </p:txBody>
      </p:sp>
    </p:spTree>
    <p:extLst>
      <p:ext uri="{BB962C8B-B14F-4D97-AF65-F5344CB8AC3E}">
        <p14:creationId xmlns:p14="http://schemas.microsoft.com/office/powerpoint/2010/main" val="311518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4F95F5-121B-4642-8C3E-2F4BFF710AC0}"/>
              </a:ext>
            </a:extLst>
          </p:cNvPr>
          <p:cNvSpPr>
            <a:spLocks noGrp="1"/>
          </p:cNvSpPr>
          <p:nvPr>
            <p:ph type="ftr" sz="quarter" idx="11"/>
          </p:nvPr>
        </p:nvSpPr>
        <p:spPr/>
        <p:txBody>
          <a:bodyPr/>
          <a:lstStyle/>
          <a:p>
            <a:r>
              <a:rPr lang="en-US" dirty="0"/>
              <a:t>© YellowFolder, LLC, All Rights Reserved.</a:t>
            </a:r>
          </a:p>
        </p:txBody>
      </p:sp>
      <p:sp>
        <p:nvSpPr>
          <p:cNvPr id="3" name="Slide Number Placeholder 2">
            <a:extLst>
              <a:ext uri="{FF2B5EF4-FFF2-40B4-BE49-F238E27FC236}">
                <a16:creationId xmlns:a16="http://schemas.microsoft.com/office/drawing/2014/main" id="{EC9ACDA6-D68D-4802-BCF3-92061515DFA1}"/>
              </a:ext>
            </a:extLst>
          </p:cNvPr>
          <p:cNvSpPr>
            <a:spLocks noGrp="1"/>
          </p:cNvSpPr>
          <p:nvPr>
            <p:ph type="sldNum" sz="quarter" idx="12"/>
          </p:nvPr>
        </p:nvSpPr>
        <p:spPr/>
        <p:txBody>
          <a:bodyPr/>
          <a:lstStyle/>
          <a:p>
            <a:fld id="{B996A9E8-C934-7647-B79C-6F431D92E0EB}" type="slidenum">
              <a:rPr lang="en-US" smtClean="0"/>
              <a:t>10</a:t>
            </a:fld>
            <a:endParaRPr lang="en-US" dirty="0"/>
          </a:p>
        </p:txBody>
      </p:sp>
      <p:sp>
        <p:nvSpPr>
          <p:cNvPr id="4" name="Title 1">
            <a:extLst>
              <a:ext uri="{FF2B5EF4-FFF2-40B4-BE49-F238E27FC236}">
                <a16:creationId xmlns:a16="http://schemas.microsoft.com/office/drawing/2014/main" id="{96750E5A-B680-4976-B035-8EED620358F2}"/>
              </a:ext>
            </a:extLst>
          </p:cNvPr>
          <p:cNvSpPr txBox="1">
            <a:spLocks/>
          </p:cNvSpPr>
          <p:nvPr/>
        </p:nvSpPr>
        <p:spPr>
          <a:xfrm>
            <a:off x="157941" y="274639"/>
            <a:ext cx="5777345" cy="695180"/>
          </a:xfrm>
          <a:prstGeom prst="rect">
            <a:avLst/>
          </a:prstGeom>
        </p:spPr>
        <p:txBody>
          <a:bodyPr/>
          <a:lstStyle>
            <a:lvl1pPr algn="l" defTabSz="457200" rtl="0" eaLnBrk="1" latinLnBrk="0" hangingPunct="1">
              <a:spcBef>
                <a:spcPct val="0"/>
              </a:spcBef>
              <a:buNone/>
              <a:defRPr sz="2800" b="1" kern="1200">
                <a:solidFill>
                  <a:schemeClr val="tx1"/>
                </a:solidFill>
                <a:latin typeface="+mj-lt"/>
                <a:ea typeface="+mj-ea"/>
                <a:cs typeface="+mj-cs"/>
              </a:defRPr>
            </a:lvl1pPr>
          </a:lstStyle>
          <a:p>
            <a:r>
              <a:rPr lang="en-US" dirty="0"/>
              <a:t>What is a “bad folder” name?</a:t>
            </a:r>
          </a:p>
        </p:txBody>
      </p:sp>
      <p:sp>
        <p:nvSpPr>
          <p:cNvPr id="6" name="TextBox 5">
            <a:extLst>
              <a:ext uri="{FF2B5EF4-FFF2-40B4-BE49-F238E27FC236}">
                <a16:creationId xmlns:a16="http://schemas.microsoft.com/office/drawing/2014/main" id="{91ED7E76-21FA-4733-B4E2-E347035F553D}"/>
              </a:ext>
            </a:extLst>
          </p:cNvPr>
          <p:cNvSpPr txBox="1"/>
          <p:nvPr/>
        </p:nvSpPr>
        <p:spPr>
          <a:xfrm>
            <a:off x="157941" y="1334750"/>
            <a:ext cx="8836430" cy="4493538"/>
          </a:xfrm>
          <a:prstGeom prst="rect">
            <a:avLst/>
          </a:prstGeom>
          <a:noFill/>
        </p:spPr>
        <p:txBody>
          <a:bodyPr wrap="square" rtlCol="0">
            <a:spAutoFit/>
          </a:bodyPr>
          <a:lstStyle/>
          <a:p>
            <a:r>
              <a:rPr lang="en-US" sz="2200" dirty="0"/>
              <a:t>A “bad folder” name may have confusing language, be too specific, or contain language similar to another folder name. If a user will have to debate as to where a document should be filed, then that should be a warning sign for a folder name.</a:t>
            </a:r>
          </a:p>
          <a:p>
            <a:endParaRPr lang="en-US" sz="2200" dirty="0"/>
          </a:p>
          <a:p>
            <a:r>
              <a:rPr lang="en-US" sz="2200" dirty="0"/>
              <a:t>Some examples are the following of file structures that have multiple files that could have documents cross placed:</a:t>
            </a:r>
          </a:p>
          <a:p>
            <a:pPr marL="800100" lvl="1" indent="-342900">
              <a:buBlip>
                <a:blip r:embed="rId2"/>
              </a:buBlip>
            </a:pPr>
            <a:r>
              <a:rPr lang="en-US" sz="2200" dirty="0"/>
              <a:t>Student Record Series – Registration, Student Information, &amp; Enrollment </a:t>
            </a:r>
          </a:p>
          <a:p>
            <a:pPr marL="800100" lvl="1" indent="-342900">
              <a:buBlip>
                <a:blip r:embed="rId2"/>
              </a:buBlip>
            </a:pPr>
            <a:r>
              <a:rPr lang="en-US" sz="2200" dirty="0"/>
              <a:t>Human Resource Record Series – Hiring Packet &amp; Application</a:t>
            </a:r>
          </a:p>
          <a:p>
            <a:pPr marL="800100" lvl="1" indent="-342900">
              <a:buBlip>
                <a:blip r:embed="rId2"/>
              </a:buBlip>
            </a:pPr>
            <a:r>
              <a:rPr lang="en-US" sz="2200" dirty="0"/>
              <a:t>Special Education Record Series – Evaluations, Full Individual Evaluations, &amp; Eligibility</a:t>
            </a:r>
          </a:p>
          <a:p>
            <a:pPr marL="800100" lvl="1" indent="-342900">
              <a:buBlip>
                <a:blip r:embed="rId2"/>
              </a:buBlip>
            </a:pPr>
            <a:r>
              <a:rPr lang="en-US" sz="2200" dirty="0"/>
              <a:t>Administrative Record Series – Payroll &amp; Employee Payroll</a:t>
            </a:r>
          </a:p>
        </p:txBody>
      </p:sp>
      <p:grpSp>
        <p:nvGrpSpPr>
          <p:cNvPr id="7" name="Group 6">
            <a:extLst>
              <a:ext uri="{FF2B5EF4-FFF2-40B4-BE49-F238E27FC236}">
                <a16:creationId xmlns:a16="http://schemas.microsoft.com/office/drawing/2014/main" id="{9D6AD7A5-67D8-4C57-8CA3-4F023289CBF3}"/>
              </a:ext>
            </a:extLst>
          </p:cNvPr>
          <p:cNvGrpSpPr/>
          <p:nvPr/>
        </p:nvGrpSpPr>
        <p:grpSpPr>
          <a:xfrm>
            <a:off x="7960783" y="5062594"/>
            <a:ext cx="935220" cy="919462"/>
            <a:chOff x="4891413" y="1913949"/>
            <a:chExt cx="1846838" cy="1846839"/>
          </a:xfrm>
        </p:grpSpPr>
        <p:sp>
          <p:nvSpPr>
            <p:cNvPr id="8" name="Freeform 344">
              <a:extLst>
                <a:ext uri="{FF2B5EF4-FFF2-40B4-BE49-F238E27FC236}">
                  <a16:creationId xmlns:a16="http://schemas.microsoft.com/office/drawing/2014/main" id="{6D5535BC-A20E-4657-A205-2BB2B30360B3}"/>
                </a:ext>
              </a:extLst>
            </p:cNvPr>
            <p:cNvSpPr>
              <a:spLocks noChangeArrowheads="1"/>
            </p:cNvSpPr>
            <p:nvPr/>
          </p:nvSpPr>
          <p:spPr bwMode="auto">
            <a:xfrm>
              <a:off x="4891413" y="1913949"/>
              <a:ext cx="1846838" cy="1846839"/>
            </a:xfrm>
            <a:custGeom>
              <a:avLst/>
              <a:gdLst>
                <a:gd name="T0" fmla="*/ 3839 w 3840"/>
                <a:gd name="T1" fmla="*/ 1906 h 3840"/>
                <a:gd name="T2" fmla="*/ 3839 w 3840"/>
                <a:gd name="T3" fmla="*/ 1906 h 3840"/>
                <a:gd name="T4" fmla="*/ 1906 w 3840"/>
                <a:gd name="T5" fmla="*/ 3839 h 3840"/>
                <a:gd name="T6" fmla="*/ 0 w 3840"/>
                <a:gd name="T7" fmla="*/ 1906 h 3840"/>
                <a:gd name="T8" fmla="*/ 1906 w 3840"/>
                <a:gd name="T9" fmla="*/ 0 h 3840"/>
                <a:gd name="T10" fmla="*/ 3839 w 3840"/>
                <a:gd name="T11" fmla="*/ 1906 h 3840"/>
              </a:gdLst>
              <a:ahLst/>
              <a:cxnLst>
                <a:cxn ang="0">
                  <a:pos x="T0" y="T1"/>
                </a:cxn>
                <a:cxn ang="0">
                  <a:pos x="T2" y="T3"/>
                </a:cxn>
                <a:cxn ang="0">
                  <a:pos x="T4" y="T5"/>
                </a:cxn>
                <a:cxn ang="0">
                  <a:pos x="T6" y="T7"/>
                </a:cxn>
                <a:cxn ang="0">
                  <a:pos x="T8" y="T9"/>
                </a:cxn>
                <a:cxn ang="0">
                  <a:pos x="T10" y="T11"/>
                </a:cxn>
              </a:cxnLst>
              <a:rect l="0" t="0" r="r" b="b"/>
              <a:pathLst>
                <a:path w="3840" h="3840">
                  <a:moveTo>
                    <a:pt x="3839" y="1906"/>
                  </a:moveTo>
                  <a:lnTo>
                    <a:pt x="3839" y="1906"/>
                  </a:lnTo>
                  <a:cubicBezTo>
                    <a:pt x="3839" y="2978"/>
                    <a:pt x="2978" y="3839"/>
                    <a:pt x="1906" y="3839"/>
                  </a:cubicBezTo>
                  <a:cubicBezTo>
                    <a:pt x="861" y="3839"/>
                    <a:pt x="0" y="2978"/>
                    <a:pt x="0" y="1906"/>
                  </a:cubicBezTo>
                  <a:cubicBezTo>
                    <a:pt x="0" y="862"/>
                    <a:pt x="861" y="0"/>
                    <a:pt x="1906" y="0"/>
                  </a:cubicBezTo>
                  <a:cubicBezTo>
                    <a:pt x="2978" y="0"/>
                    <a:pt x="3839" y="862"/>
                    <a:pt x="3839" y="1906"/>
                  </a:cubicBezTo>
                </a:path>
              </a:pathLst>
            </a:custGeom>
            <a:solidFill>
              <a:srgbClr val="39B04A"/>
            </a:solidFill>
            <a:ln>
              <a:noFill/>
            </a:ln>
            <a:effectLst/>
          </p:spPr>
          <p:txBody>
            <a:bodyPr wrap="none" anchor="ctr"/>
            <a:lstStyle/>
            <a:p>
              <a:endParaRPr lang="en-US" dirty="0">
                <a:solidFill>
                  <a:prstClr val="black"/>
                </a:solidFill>
              </a:endParaRPr>
            </a:p>
          </p:txBody>
        </p:sp>
        <p:grpSp>
          <p:nvGrpSpPr>
            <p:cNvPr id="9" name="Group 8">
              <a:extLst>
                <a:ext uri="{FF2B5EF4-FFF2-40B4-BE49-F238E27FC236}">
                  <a16:creationId xmlns:a16="http://schemas.microsoft.com/office/drawing/2014/main" id="{EA987EB0-D3B7-4553-82E9-3C2B3E1C01D7}"/>
                </a:ext>
              </a:extLst>
            </p:cNvPr>
            <p:cNvGrpSpPr/>
            <p:nvPr/>
          </p:nvGrpSpPr>
          <p:grpSpPr>
            <a:xfrm>
              <a:off x="5280582" y="2330373"/>
              <a:ext cx="1123134" cy="991395"/>
              <a:chOff x="8821738" y="1993900"/>
              <a:chExt cx="798512" cy="704850"/>
            </a:xfrm>
          </p:grpSpPr>
          <p:sp>
            <p:nvSpPr>
              <p:cNvPr id="16" name="Freeform 345">
                <a:extLst>
                  <a:ext uri="{FF2B5EF4-FFF2-40B4-BE49-F238E27FC236}">
                    <a16:creationId xmlns:a16="http://schemas.microsoft.com/office/drawing/2014/main" id="{37A8001D-48DF-40FF-A1E8-A8492AFE56E8}"/>
                  </a:ext>
                </a:extLst>
              </p:cNvPr>
              <p:cNvSpPr>
                <a:spLocks noChangeArrowheads="1"/>
              </p:cNvSpPr>
              <p:nvPr/>
            </p:nvSpPr>
            <p:spPr bwMode="auto">
              <a:xfrm>
                <a:off x="8821738" y="1993900"/>
                <a:ext cx="798512" cy="704850"/>
              </a:xfrm>
              <a:custGeom>
                <a:avLst/>
                <a:gdLst>
                  <a:gd name="T0" fmla="*/ 2089 w 2220"/>
                  <a:gd name="T1" fmla="*/ 130 h 1960"/>
                  <a:gd name="T2" fmla="*/ 2089 w 2220"/>
                  <a:gd name="T3" fmla="*/ 130 h 1960"/>
                  <a:gd name="T4" fmla="*/ 1149 w 2220"/>
                  <a:gd name="T5" fmla="*/ 130 h 1960"/>
                  <a:gd name="T6" fmla="*/ 1096 w 2220"/>
                  <a:gd name="T7" fmla="*/ 105 h 1960"/>
                  <a:gd name="T8" fmla="*/ 992 w 2220"/>
                  <a:gd name="T9" fmla="*/ 26 h 1960"/>
                  <a:gd name="T10" fmla="*/ 940 w 2220"/>
                  <a:gd name="T11" fmla="*/ 0 h 1960"/>
                  <a:gd name="T12" fmla="*/ 130 w 2220"/>
                  <a:gd name="T13" fmla="*/ 0 h 1960"/>
                  <a:gd name="T14" fmla="*/ 0 w 2220"/>
                  <a:gd name="T15" fmla="*/ 130 h 1960"/>
                  <a:gd name="T16" fmla="*/ 0 w 2220"/>
                  <a:gd name="T17" fmla="*/ 1959 h 1960"/>
                  <a:gd name="T18" fmla="*/ 1932 w 2220"/>
                  <a:gd name="T19" fmla="*/ 1959 h 1960"/>
                  <a:gd name="T20" fmla="*/ 2219 w 2220"/>
                  <a:gd name="T21" fmla="*/ 1672 h 1960"/>
                  <a:gd name="T22" fmla="*/ 2219 w 2220"/>
                  <a:gd name="T23" fmla="*/ 288 h 1960"/>
                  <a:gd name="T24" fmla="*/ 2089 w 2220"/>
                  <a:gd name="T25" fmla="*/ 288 h 1960"/>
                  <a:gd name="T26" fmla="*/ 2089 w 2220"/>
                  <a:gd name="T27" fmla="*/ 13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960">
                    <a:moveTo>
                      <a:pt x="2089" y="130"/>
                    </a:moveTo>
                    <a:lnTo>
                      <a:pt x="2089" y="130"/>
                    </a:lnTo>
                    <a:cubicBezTo>
                      <a:pt x="1149" y="130"/>
                      <a:pt x="1149" y="130"/>
                      <a:pt x="1149" y="130"/>
                    </a:cubicBezTo>
                    <a:cubicBezTo>
                      <a:pt x="1123" y="130"/>
                      <a:pt x="1096" y="130"/>
                      <a:pt x="1096" y="105"/>
                    </a:cubicBezTo>
                    <a:cubicBezTo>
                      <a:pt x="992" y="26"/>
                      <a:pt x="992" y="26"/>
                      <a:pt x="992" y="26"/>
                    </a:cubicBezTo>
                    <a:cubicBezTo>
                      <a:pt x="966" y="0"/>
                      <a:pt x="966" y="0"/>
                      <a:pt x="940" y="0"/>
                    </a:cubicBezTo>
                    <a:cubicBezTo>
                      <a:pt x="130" y="0"/>
                      <a:pt x="130" y="0"/>
                      <a:pt x="130" y="0"/>
                    </a:cubicBezTo>
                    <a:cubicBezTo>
                      <a:pt x="51" y="0"/>
                      <a:pt x="0" y="53"/>
                      <a:pt x="0" y="130"/>
                    </a:cubicBezTo>
                    <a:cubicBezTo>
                      <a:pt x="0" y="1959"/>
                      <a:pt x="0" y="1959"/>
                      <a:pt x="0" y="1959"/>
                    </a:cubicBezTo>
                    <a:cubicBezTo>
                      <a:pt x="1932" y="1959"/>
                      <a:pt x="1932" y="1959"/>
                      <a:pt x="1932" y="1959"/>
                    </a:cubicBezTo>
                    <a:cubicBezTo>
                      <a:pt x="2089" y="1959"/>
                      <a:pt x="2219" y="1829"/>
                      <a:pt x="2219" y="1672"/>
                    </a:cubicBezTo>
                    <a:cubicBezTo>
                      <a:pt x="2219" y="288"/>
                      <a:pt x="2219" y="288"/>
                      <a:pt x="2219" y="288"/>
                    </a:cubicBezTo>
                    <a:cubicBezTo>
                      <a:pt x="2089" y="288"/>
                      <a:pt x="2089" y="288"/>
                      <a:pt x="2089" y="288"/>
                    </a:cubicBezTo>
                    <a:lnTo>
                      <a:pt x="2089" y="130"/>
                    </a:lnTo>
                  </a:path>
                </a:pathLst>
              </a:custGeom>
              <a:solidFill>
                <a:srgbClr val="FACC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17" name="Freeform 346">
                <a:extLst>
                  <a:ext uri="{FF2B5EF4-FFF2-40B4-BE49-F238E27FC236}">
                    <a16:creationId xmlns:a16="http://schemas.microsoft.com/office/drawing/2014/main" id="{E4F6270E-E58B-46EE-8F5F-50A700F2677C}"/>
                  </a:ext>
                </a:extLst>
              </p:cNvPr>
              <p:cNvSpPr>
                <a:spLocks noChangeArrowheads="1"/>
              </p:cNvSpPr>
              <p:nvPr/>
            </p:nvSpPr>
            <p:spPr bwMode="auto">
              <a:xfrm>
                <a:off x="8821738" y="2097088"/>
                <a:ext cx="798512" cy="601662"/>
              </a:xfrm>
              <a:custGeom>
                <a:avLst/>
                <a:gdLst>
                  <a:gd name="T0" fmla="*/ 2219 w 2220"/>
                  <a:gd name="T1" fmla="*/ 0 h 1672"/>
                  <a:gd name="T2" fmla="*/ 2219 w 2220"/>
                  <a:gd name="T3" fmla="*/ 0 h 1672"/>
                  <a:gd name="T4" fmla="*/ 1018 w 2220"/>
                  <a:gd name="T5" fmla="*/ 0 h 1672"/>
                  <a:gd name="T6" fmla="*/ 940 w 2220"/>
                  <a:gd name="T7" fmla="*/ 26 h 1672"/>
                  <a:gd name="T8" fmla="*/ 861 w 2220"/>
                  <a:gd name="T9" fmla="*/ 234 h 1672"/>
                  <a:gd name="T10" fmla="*/ 783 w 2220"/>
                  <a:gd name="T11" fmla="*/ 260 h 1672"/>
                  <a:gd name="T12" fmla="*/ 130 w 2220"/>
                  <a:gd name="T13" fmla="*/ 260 h 1672"/>
                  <a:gd name="T14" fmla="*/ 0 w 2220"/>
                  <a:gd name="T15" fmla="*/ 417 h 1672"/>
                  <a:gd name="T16" fmla="*/ 0 w 2220"/>
                  <a:gd name="T17" fmla="*/ 1671 h 1672"/>
                  <a:gd name="T18" fmla="*/ 1932 w 2220"/>
                  <a:gd name="T19" fmla="*/ 1671 h 1672"/>
                  <a:gd name="T20" fmla="*/ 2219 w 2220"/>
                  <a:gd name="T21" fmla="*/ 1384 h 1672"/>
                  <a:gd name="T22" fmla="*/ 2219 w 2220"/>
                  <a:gd name="T23"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0" h="1672">
                    <a:moveTo>
                      <a:pt x="2219" y="0"/>
                    </a:moveTo>
                    <a:lnTo>
                      <a:pt x="2219" y="0"/>
                    </a:lnTo>
                    <a:cubicBezTo>
                      <a:pt x="1018" y="0"/>
                      <a:pt x="1018" y="0"/>
                      <a:pt x="1018" y="0"/>
                    </a:cubicBezTo>
                    <a:cubicBezTo>
                      <a:pt x="992" y="0"/>
                      <a:pt x="966" y="0"/>
                      <a:pt x="940" y="26"/>
                    </a:cubicBezTo>
                    <a:cubicBezTo>
                      <a:pt x="861" y="234"/>
                      <a:pt x="861" y="234"/>
                      <a:pt x="861" y="234"/>
                    </a:cubicBezTo>
                    <a:cubicBezTo>
                      <a:pt x="835" y="260"/>
                      <a:pt x="809" y="260"/>
                      <a:pt x="783" y="260"/>
                    </a:cubicBezTo>
                    <a:cubicBezTo>
                      <a:pt x="130" y="260"/>
                      <a:pt x="130" y="260"/>
                      <a:pt x="130" y="260"/>
                    </a:cubicBezTo>
                    <a:cubicBezTo>
                      <a:pt x="51" y="260"/>
                      <a:pt x="0" y="339"/>
                      <a:pt x="0" y="417"/>
                    </a:cubicBezTo>
                    <a:cubicBezTo>
                      <a:pt x="0" y="1671"/>
                      <a:pt x="0" y="1671"/>
                      <a:pt x="0" y="1671"/>
                    </a:cubicBezTo>
                    <a:cubicBezTo>
                      <a:pt x="1932" y="1671"/>
                      <a:pt x="1932" y="1671"/>
                      <a:pt x="1932" y="1671"/>
                    </a:cubicBezTo>
                    <a:cubicBezTo>
                      <a:pt x="2089" y="1671"/>
                      <a:pt x="2219" y="1541"/>
                      <a:pt x="2219" y="1384"/>
                    </a:cubicBezTo>
                    <a:lnTo>
                      <a:pt x="2219" y="0"/>
                    </a:lnTo>
                  </a:path>
                </a:pathLst>
              </a:custGeom>
              <a:solidFill>
                <a:srgbClr val="FAEC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grpSp>
        <p:grpSp>
          <p:nvGrpSpPr>
            <p:cNvPr id="10" name="Group 9">
              <a:extLst>
                <a:ext uri="{FF2B5EF4-FFF2-40B4-BE49-F238E27FC236}">
                  <a16:creationId xmlns:a16="http://schemas.microsoft.com/office/drawing/2014/main" id="{10BF557C-789C-4D9A-9F0B-1980472BD9D2}"/>
                </a:ext>
              </a:extLst>
            </p:cNvPr>
            <p:cNvGrpSpPr/>
            <p:nvPr/>
          </p:nvGrpSpPr>
          <p:grpSpPr>
            <a:xfrm>
              <a:off x="5441190" y="2534440"/>
              <a:ext cx="723878" cy="966022"/>
              <a:chOff x="7165975" y="1955800"/>
              <a:chExt cx="450850" cy="601663"/>
            </a:xfrm>
          </p:grpSpPr>
          <p:sp>
            <p:nvSpPr>
              <p:cNvPr id="11" name="Freeform 353">
                <a:extLst>
                  <a:ext uri="{FF2B5EF4-FFF2-40B4-BE49-F238E27FC236}">
                    <a16:creationId xmlns:a16="http://schemas.microsoft.com/office/drawing/2014/main" id="{EF2E78AC-3E6B-4FA7-8B18-E5413120B3B2}"/>
                  </a:ext>
                </a:extLst>
              </p:cNvPr>
              <p:cNvSpPr>
                <a:spLocks noChangeArrowheads="1"/>
              </p:cNvSpPr>
              <p:nvPr/>
            </p:nvSpPr>
            <p:spPr bwMode="auto">
              <a:xfrm>
                <a:off x="7165975" y="1955800"/>
                <a:ext cx="450850" cy="601663"/>
              </a:xfrm>
              <a:custGeom>
                <a:avLst/>
                <a:gdLst>
                  <a:gd name="T0" fmla="*/ 0 w 1254"/>
                  <a:gd name="T1" fmla="*/ 104 h 1672"/>
                  <a:gd name="T2" fmla="*/ 0 w 1254"/>
                  <a:gd name="T3" fmla="*/ 104 h 1672"/>
                  <a:gd name="T4" fmla="*/ 104 w 1254"/>
                  <a:gd name="T5" fmla="*/ 0 h 1672"/>
                  <a:gd name="T6" fmla="*/ 836 w 1254"/>
                  <a:gd name="T7" fmla="*/ 0 h 1672"/>
                  <a:gd name="T8" fmla="*/ 1253 w 1254"/>
                  <a:gd name="T9" fmla="*/ 339 h 1672"/>
                  <a:gd name="T10" fmla="*/ 1253 w 1254"/>
                  <a:gd name="T11" fmla="*/ 1567 h 1672"/>
                  <a:gd name="T12" fmla="*/ 1175 w 1254"/>
                  <a:gd name="T13" fmla="*/ 1671 h 1672"/>
                  <a:gd name="T14" fmla="*/ 104 w 1254"/>
                  <a:gd name="T15" fmla="*/ 1671 h 1672"/>
                  <a:gd name="T16" fmla="*/ 0 w 1254"/>
                  <a:gd name="T17" fmla="*/ 1567 h 1672"/>
                  <a:gd name="T18" fmla="*/ 0 w 1254"/>
                  <a:gd name="T19" fmla="*/ 10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672">
                    <a:moveTo>
                      <a:pt x="0" y="104"/>
                    </a:moveTo>
                    <a:lnTo>
                      <a:pt x="0" y="104"/>
                    </a:lnTo>
                    <a:cubicBezTo>
                      <a:pt x="0" y="52"/>
                      <a:pt x="52" y="0"/>
                      <a:pt x="104" y="0"/>
                    </a:cubicBezTo>
                    <a:cubicBezTo>
                      <a:pt x="836" y="0"/>
                      <a:pt x="836" y="0"/>
                      <a:pt x="836" y="0"/>
                    </a:cubicBezTo>
                    <a:cubicBezTo>
                      <a:pt x="1253" y="339"/>
                      <a:pt x="1253" y="339"/>
                      <a:pt x="1253" y="339"/>
                    </a:cubicBezTo>
                    <a:cubicBezTo>
                      <a:pt x="1253" y="1567"/>
                      <a:pt x="1253" y="1567"/>
                      <a:pt x="1253" y="1567"/>
                    </a:cubicBezTo>
                    <a:cubicBezTo>
                      <a:pt x="1253" y="1619"/>
                      <a:pt x="1228" y="1671"/>
                      <a:pt x="1175" y="1671"/>
                    </a:cubicBezTo>
                    <a:cubicBezTo>
                      <a:pt x="104" y="1671"/>
                      <a:pt x="104" y="1671"/>
                      <a:pt x="104" y="1671"/>
                    </a:cubicBezTo>
                    <a:cubicBezTo>
                      <a:pt x="52" y="1671"/>
                      <a:pt x="0" y="1619"/>
                      <a:pt x="0" y="1567"/>
                    </a:cubicBezTo>
                    <a:lnTo>
                      <a:pt x="0" y="1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12" name="Freeform 355">
                <a:extLst>
                  <a:ext uri="{FF2B5EF4-FFF2-40B4-BE49-F238E27FC236}">
                    <a16:creationId xmlns:a16="http://schemas.microsoft.com/office/drawing/2014/main" id="{C7D3B24F-F909-4CB5-AADF-EBF7D6BE063A}"/>
                  </a:ext>
                </a:extLst>
              </p:cNvPr>
              <p:cNvSpPr>
                <a:spLocks noChangeArrowheads="1"/>
              </p:cNvSpPr>
              <p:nvPr/>
            </p:nvSpPr>
            <p:spPr bwMode="auto">
              <a:xfrm>
                <a:off x="7259638" y="2106613"/>
                <a:ext cx="131762" cy="19050"/>
              </a:xfrm>
              <a:custGeom>
                <a:avLst/>
                <a:gdLst>
                  <a:gd name="T0" fmla="*/ 366 w 367"/>
                  <a:gd name="T1" fmla="*/ 25 h 53"/>
                  <a:gd name="T2" fmla="*/ 366 w 367"/>
                  <a:gd name="T3" fmla="*/ 25 h 53"/>
                  <a:gd name="T4" fmla="*/ 340 w 367"/>
                  <a:gd name="T5" fmla="*/ 52 h 53"/>
                  <a:gd name="T6" fmla="*/ 26 w 367"/>
                  <a:gd name="T7" fmla="*/ 52 h 53"/>
                  <a:gd name="T8" fmla="*/ 0 w 367"/>
                  <a:gd name="T9" fmla="*/ 25 h 53"/>
                  <a:gd name="T10" fmla="*/ 26 w 367"/>
                  <a:gd name="T11" fmla="*/ 0 h 53"/>
                  <a:gd name="T12" fmla="*/ 340 w 367"/>
                  <a:gd name="T13" fmla="*/ 0 h 53"/>
                  <a:gd name="T14" fmla="*/ 366 w 367"/>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7" h="53">
                    <a:moveTo>
                      <a:pt x="366" y="25"/>
                    </a:moveTo>
                    <a:lnTo>
                      <a:pt x="366" y="25"/>
                    </a:lnTo>
                    <a:cubicBezTo>
                      <a:pt x="366" y="52"/>
                      <a:pt x="366" y="52"/>
                      <a:pt x="340" y="52"/>
                    </a:cubicBezTo>
                    <a:cubicBezTo>
                      <a:pt x="26" y="52"/>
                      <a:pt x="26" y="52"/>
                      <a:pt x="26" y="52"/>
                    </a:cubicBezTo>
                    <a:cubicBezTo>
                      <a:pt x="0" y="52"/>
                      <a:pt x="0" y="52"/>
                      <a:pt x="0" y="25"/>
                    </a:cubicBezTo>
                    <a:cubicBezTo>
                      <a:pt x="0" y="0"/>
                      <a:pt x="0" y="0"/>
                      <a:pt x="26" y="0"/>
                    </a:cubicBezTo>
                    <a:cubicBezTo>
                      <a:pt x="340" y="0"/>
                      <a:pt x="340" y="0"/>
                      <a:pt x="340" y="0"/>
                    </a:cubicBezTo>
                    <a:cubicBezTo>
                      <a:pt x="366" y="0"/>
                      <a:pt x="366" y="0"/>
                      <a:pt x="366" y="25"/>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13" name="Freeform 356">
                <a:extLst>
                  <a:ext uri="{FF2B5EF4-FFF2-40B4-BE49-F238E27FC236}">
                    <a16:creationId xmlns:a16="http://schemas.microsoft.com/office/drawing/2014/main" id="{9EC83102-7D41-4792-8A8C-CA4D9850A7A0}"/>
                  </a:ext>
                </a:extLst>
              </p:cNvPr>
              <p:cNvSpPr>
                <a:spLocks noChangeArrowheads="1"/>
              </p:cNvSpPr>
              <p:nvPr/>
            </p:nvSpPr>
            <p:spPr bwMode="auto">
              <a:xfrm>
                <a:off x="7259638" y="2200275"/>
                <a:ext cx="282575" cy="28575"/>
              </a:xfrm>
              <a:custGeom>
                <a:avLst/>
                <a:gdLst>
                  <a:gd name="T0" fmla="*/ 784 w 785"/>
                  <a:gd name="T1" fmla="*/ 52 h 79"/>
                  <a:gd name="T2" fmla="*/ 784 w 785"/>
                  <a:gd name="T3" fmla="*/ 52 h 79"/>
                  <a:gd name="T4" fmla="*/ 758 w 785"/>
                  <a:gd name="T5" fmla="*/ 78 h 79"/>
                  <a:gd name="T6" fmla="*/ 26 w 785"/>
                  <a:gd name="T7" fmla="*/ 78 h 79"/>
                  <a:gd name="T8" fmla="*/ 0 w 785"/>
                  <a:gd name="T9" fmla="*/ 52 h 79"/>
                  <a:gd name="T10" fmla="*/ 26 w 785"/>
                  <a:gd name="T11" fmla="*/ 0 h 79"/>
                  <a:gd name="T12" fmla="*/ 758 w 785"/>
                  <a:gd name="T13" fmla="*/ 0 h 79"/>
                  <a:gd name="T14" fmla="*/ 784 w 785"/>
                  <a:gd name="T15" fmla="*/ 52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52"/>
                    </a:moveTo>
                    <a:lnTo>
                      <a:pt x="784" y="52"/>
                    </a:lnTo>
                    <a:cubicBezTo>
                      <a:pt x="784" y="78"/>
                      <a:pt x="784" y="78"/>
                      <a:pt x="758" y="78"/>
                    </a:cubicBezTo>
                    <a:cubicBezTo>
                      <a:pt x="26" y="78"/>
                      <a:pt x="26" y="78"/>
                      <a:pt x="26" y="78"/>
                    </a:cubicBezTo>
                    <a:cubicBezTo>
                      <a:pt x="0" y="78"/>
                      <a:pt x="0" y="78"/>
                      <a:pt x="0" y="52"/>
                    </a:cubicBezTo>
                    <a:cubicBezTo>
                      <a:pt x="0" y="26"/>
                      <a:pt x="0" y="0"/>
                      <a:pt x="26" y="0"/>
                    </a:cubicBezTo>
                    <a:cubicBezTo>
                      <a:pt x="758" y="0"/>
                      <a:pt x="758" y="0"/>
                      <a:pt x="758" y="0"/>
                    </a:cubicBezTo>
                    <a:cubicBezTo>
                      <a:pt x="784" y="0"/>
                      <a:pt x="784" y="26"/>
                      <a:pt x="784" y="52"/>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14" name="Freeform 357">
                <a:extLst>
                  <a:ext uri="{FF2B5EF4-FFF2-40B4-BE49-F238E27FC236}">
                    <a16:creationId xmlns:a16="http://schemas.microsoft.com/office/drawing/2014/main" id="{2F1838C2-D3B3-4BC5-8EE2-ED6B3878244A}"/>
                  </a:ext>
                </a:extLst>
              </p:cNvPr>
              <p:cNvSpPr>
                <a:spLocks noChangeArrowheads="1"/>
              </p:cNvSpPr>
              <p:nvPr/>
            </p:nvSpPr>
            <p:spPr bwMode="auto">
              <a:xfrm>
                <a:off x="7259638" y="2303463"/>
                <a:ext cx="282575" cy="28575"/>
              </a:xfrm>
              <a:custGeom>
                <a:avLst/>
                <a:gdLst>
                  <a:gd name="T0" fmla="*/ 784 w 785"/>
                  <a:gd name="T1" fmla="*/ 27 h 79"/>
                  <a:gd name="T2" fmla="*/ 784 w 785"/>
                  <a:gd name="T3" fmla="*/ 27 h 79"/>
                  <a:gd name="T4" fmla="*/ 758 w 785"/>
                  <a:gd name="T5" fmla="*/ 78 h 79"/>
                  <a:gd name="T6" fmla="*/ 26 w 785"/>
                  <a:gd name="T7" fmla="*/ 78 h 79"/>
                  <a:gd name="T8" fmla="*/ 0 w 785"/>
                  <a:gd name="T9" fmla="*/ 27 h 79"/>
                  <a:gd name="T10" fmla="*/ 26 w 785"/>
                  <a:gd name="T11" fmla="*/ 0 h 79"/>
                  <a:gd name="T12" fmla="*/ 758 w 785"/>
                  <a:gd name="T13" fmla="*/ 0 h 79"/>
                  <a:gd name="T14" fmla="*/ 784 w 785"/>
                  <a:gd name="T15" fmla="*/ 2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27"/>
                    </a:moveTo>
                    <a:lnTo>
                      <a:pt x="784" y="27"/>
                    </a:lnTo>
                    <a:cubicBezTo>
                      <a:pt x="784" y="52"/>
                      <a:pt x="784" y="78"/>
                      <a:pt x="758" y="78"/>
                    </a:cubicBezTo>
                    <a:cubicBezTo>
                      <a:pt x="26" y="78"/>
                      <a:pt x="26" y="78"/>
                      <a:pt x="26" y="78"/>
                    </a:cubicBezTo>
                    <a:cubicBezTo>
                      <a:pt x="0" y="78"/>
                      <a:pt x="0" y="52"/>
                      <a:pt x="0" y="27"/>
                    </a:cubicBezTo>
                    <a:cubicBezTo>
                      <a:pt x="0" y="27"/>
                      <a:pt x="0" y="0"/>
                      <a:pt x="26" y="0"/>
                    </a:cubicBezTo>
                    <a:cubicBezTo>
                      <a:pt x="758" y="0"/>
                      <a:pt x="758" y="0"/>
                      <a:pt x="758" y="0"/>
                    </a:cubicBezTo>
                    <a:cubicBezTo>
                      <a:pt x="784" y="0"/>
                      <a:pt x="784" y="27"/>
                      <a:pt x="784" y="27"/>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15" name="Freeform 358">
                <a:extLst>
                  <a:ext uri="{FF2B5EF4-FFF2-40B4-BE49-F238E27FC236}">
                    <a16:creationId xmlns:a16="http://schemas.microsoft.com/office/drawing/2014/main" id="{89E8942A-48FC-493E-9459-046C04C311AA}"/>
                  </a:ext>
                </a:extLst>
              </p:cNvPr>
              <p:cNvSpPr>
                <a:spLocks noChangeArrowheads="1"/>
              </p:cNvSpPr>
              <p:nvPr/>
            </p:nvSpPr>
            <p:spPr bwMode="auto">
              <a:xfrm>
                <a:off x="7259638" y="2406650"/>
                <a:ext cx="282575" cy="19050"/>
              </a:xfrm>
              <a:custGeom>
                <a:avLst/>
                <a:gdLst>
                  <a:gd name="T0" fmla="*/ 784 w 785"/>
                  <a:gd name="T1" fmla="*/ 26 h 54"/>
                  <a:gd name="T2" fmla="*/ 784 w 785"/>
                  <a:gd name="T3" fmla="*/ 26 h 54"/>
                  <a:gd name="T4" fmla="*/ 758 w 785"/>
                  <a:gd name="T5" fmla="*/ 53 h 54"/>
                  <a:gd name="T6" fmla="*/ 26 w 785"/>
                  <a:gd name="T7" fmla="*/ 53 h 54"/>
                  <a:gd name="T8" fmla="*/ 0 w 785"/>
                  <a:gd name="T9" fmla="*/ 26 h 54"/>
                  <a:gd name="T10" fmla="*/ 26 w 785"/>
                  <a:gd name="T11" fmla="*/ 0 h 54"/>
                  <a:gd name="T12" fmla="*/ 758 w 785"/>
                  <a:gd name="T13" fmla="*/ 0 h 54"/>
                  <a:gd name="T14" fmla="*/ 784 w 785"/>
                  <a:gd name="T15" fmla="*/ 2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54">
                    <a:moveTo>
                      <a:pt x="784" y="26"/>
                    </a:moveTo>
                    <a:lnTo>
                      <a:pt x="784" y="26"/>
                    </a:lnTo>
                    <a:cubicBezTo>
                      <a:pt x="784" y="53"/>
                      <a:pt x="784" y="53"/>
                      <a:pt x="758" y="53"/>
                    </a:cubicBezTo>
                    <a:cubicBezTo>
                      <a:pt x="26" y="53"/>
                      <a:pt x="26" y="53"/>
                      <a:pt x="26" y="53"/>
                    </a:cubicBezTo>
                    <a:cubicBezTo>
                      <a:pt x="0" y="53"/>
                      <a:pt x="0" y="53"/>
                      <a:pt x="0" y="26"/>
                    </a:cubicBezTo>
                    <a:cubicBezTo>
                      <a:pt x="0" y="0"/>
                      <a:pt x="0" y="0"/>
                      <a:pt x="26" y="0"/>
                    </a:cubicBezTo>
                    <a:cubicBezTo>
                      <a:pt x="758" y="0"/>
                      <a:pt x="758" y="0"/>
                      <a:pt x="758" y="0"/>
                    </a:cubicBezTo>
                    <a:cubicBezTo>
                      <a:pt x="784" y="0"/>
                      <a:pt x="784" y="0"/>
                      <a:pt x="784" y="26"/>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grpSp>
      </p:grpSp>
    </p:spTree>
    <p:extLst>
      <p:ext uri="{BB962C8B-B14F-4D97-AF65-F5344CB8AC3E}">
        <p14:creationId xmlns:p14="http://schemas.microsoft.com/office/powerpoint/2010/main" val="3579782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4F95F5-121B-4642-8C3E-2F4BFF710AC0}"/>
              </a:ext>
            </a:extLst>
          </p:cNvPr>
          <p:cNvSpPr>
            <a:spLocks noGrp="1"/>
          </p:cNvSpPr>
          <p:nvPr>
            <p:ph type="ftr" sz="quarter" idx="11"/>
          </p:nvPr>
        </p:nvSpPr>
        <p:spPr/>
        <p:txBody>
          <a:bodyPr/>
          <a:lstStyle/>
          <a:p>
            <a:r>
              <a:rPr lang="en-US" dirty="0"/>
              <a:t>© YellowFolder, LLC, All Rights Reserved.</a:t>
            </a:r>
          </a:p>
        </p:txBody>
      </p:sp>
      <p:sp>
        <p:nvSpPr>
          <p:cNvPr id="3" name="Slide Number Placeholder 2">
            <a:extLst>
              <a:ext uri="{FF2B5EF4-FFF2-40B4-BE49-F238E27FC236}">
                <a16:creationId xmlns:a16="http://schemas.microsoft.com/office/drawing/2014/main" id="{EC9ACDA6-D68D-4802-BCF3-92061515DFA1}"/>
              </a:ext>
            </a:extLst>
          </p:cNvPr>
          <p:cNvSpPr>
            <a:spLocks noGrp="1"/>
          </p:cNvSpPr>
          <p:nvPr>
            <p:ph type="sldNum" sz="quarter" idx="12"/>
          </p:nvPr>
        </p:nvSpPr>
        <p:spPr/>
        <p:txBody>
          <a:bodyPr/>
          <a:lstStyle/>
          <a:p>
            <a:fld id="{B996A9E8-C934-7647-B79C-6F431D92E0EB}" type="slidenum">
              <a:rPr lang="en-US" smtClean="0"/>
              <a:t>11</a:t>
            </a:fld>
            <a:endParaRPr lang="en-US" dirty="0"/>
          </a:p>
        </p:txBody>
      </p:sp>
      <p:sp>
        <p:nvSpPr>
          <p:cNvPr id="4" name="Title 1">
            <a:extLst>
              <a:ext uri="{FF2B5EF4-FFF2-40B4-BE49-F238E27FC236}">
                <a16:creationId xmlns:a16="http://schemas.microsoft.com/office/drawing/2014/main" id="{96750E5A-B680-4976-B035-8EED620358F2}"/>
              </a:ext>
            </a:extLst>
          </p:cNvPr>
          <p:cNvSpPr txBox="1">
            <a:spLocks/>
          </p:cNvSpPr>
          <p:nvPr/>
        </p:nvSpPr>
        <p:spPr>
          <a:xfrm>
            <a:off x="157941" y="274639"/>
            <a:ext cx="5777345" cy="695180"/>
          </a:xfrm>
          <a:prstGeom prst="rect">
            <a:avLst/>
          </a:prstGeom>
        </p:spPr>
        <p:txBody>
          <a:bodyPr/>
          <a:lstStyle>
            <a:lvl1pPr algn="l" defTabSz="457200" rtl="0" eaLnBrk="1" latinLnBrk="0" hangingPunct="1">
              <a:spcBef>
                <a:spcPct val="0"/>
              </a:spcBef>
              <a:buNone/>
              <a:defRPr sz="2800" b="1" kern="1200">
                <a:solidFill>
                  <a:schemeClr val="tx1"/>
                </a:solidFill>
                <a:latin typeface="+mj-lt"/>
                <a:ea typeface="+mj-ea"/>
                <a:cs typeface="+mj-cs"/>
              </a:defRPr>
            </a:lvl1pPr>
          </a:lstStyle>
          <a:p>
            <a:r>
              <a:rPr lang="en-US" dirty="0"/>
              <a:t>Why is “Pre-YellowFolder” needed in my file structure?</a:t>
            </a:r>
          </a:p>
        </p:txBody>
      </p:sp>
      <p:sp>
        <p:nvSpPr>
          <p:cNvPr id="5" name="TextBox 4">
            <a:extLst>
              <a:ext uri="{FF2B5EF4-FFF2-40B4-BE49-F238E27FC236}">
                <a16:creationId xmlns:a16="http://schemas.microsoft.com/office/drawing/2014/main" id="{BC32733A-945A-49F7-A923-8513D0AE775C}"/>
              </a:ext>
            </a:extLst>
          </p:cNvPr>
          <p:cNvSpPr txBox="1"/>
          <p:nvPr/>
        </p:nvSpPr>
        <p:spPr>
          <a:xfrm>
            <a:off x="477981" y="2048838"/>
            <a:ext cx="8188037" cy="4154984"/>
          </a:xfrm>
          <a:prstGeom prst="rect">
            <a:avLst/>
          </a:prstGeom>
          <a:noFill/>
        </p:spPr>
        <p:txBody>
          <a:bodyPr wrap="square" rtlCol="0">
            <a:spAutoFit/>
          </a:bodyPr>
          <a:lstStyle/>
          <a:p>
            <a:r>
              <a:rPr lang="en-US" sz="2200" dirty="0"/>
              <a:t>The folder called “Pre-YellowFolder” is included for specific purpose – making uploading faster.  When a school district first starts the uploading process, it can be a viewed as a daunting task.  We recommend scanning in the entire folder (especially ones already created prior to partnering with YellowFolder) and placing the documents as one pdf in the “Pre-YellowFolder” section of the person.  Then all new documents, created after partnering with YF, will be placed in the accurate folders.  </a:t>
            </a:r>
          </a:p>
          <a:p>
            <a:endParaRPr lang="en-US" sz="2200" dirty="0"/>
          </a:p>
          <a:p>
            <a:r>
              <a:rPr lang="en-US" sz="2200" dirty="0"/>
              <a:t>No worries on searching though . . . the search within a document search feature allows a user to find a document within the “Pre-YellowFolder” folder.  </a:t>
            </a:r>
          </a:p>
        </p:txBody>
      </p:sp>
      <p:pic>
        <p:nvPicPr>
          <p:cNvPr id="7" name="Picture 6">
            <a:extLst>
              <a:ext uri="{FF2B5EF4-FFF2-40B4-BE49-F238E27FC236}">
                <a16:creationId xmlns:a16="http://schemas.microsoft.com/office/drawing/2014/main" id="{F0D941C7-C3F0-416B-A976-B7CC1700E6F5}"/>
              </a:ext>
            </a:extLst>
          </p:cNvPr>
          <p:cNvPicPr>
            <a:picLocks noChangeAspect="1"/>
          </p:cNvPicPr>
          <p:nvPr/>
        </p:nvPicPr>
        <p:blipFill>
          <a:blip r:embed="rId2"/>
          <a:stretch>
            <a:fillRect/>
          </a:stretch>
        </p:blipFill>
        <p:spPr>
          <a:xfrm>
            <a:off x="4026190" y="854424"/>
            <a:ext cx="1091617" cy="1060429"/>
          </a:xfrm>
          <a:prstGeom prst="rect">
            <a:avLst/>
          </a:prstGeom>
        </p:spPr>
      </p:pic>
    </p:spTree>
    <p:extLst>
      <p:ext uri="{BB962C8B-B14F-4D97-AF65-F5344CB8AC3E}">
        <p14:creationId xmlns:p14="http://schemas.microsoft.com/office/powerpoint/2010/main" val="2689710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4F95F5-121B-4642-8C3E-2F4BFF710AC0}"/>
              </a:ext>
            </a:extLst>
          </p:cNvPr>
          <p:cNvSpPr>
            <a:spLocks noGrp="1"/>
          </p:cNvSpPr>
          <p:nvPr>
            <p:ph type="ftr" sz="quarter" idx="11"/>
          </p:nvPr>
        </p:nvSpPr>
        <p:spPr/>
        <p:txBody>
          <a:bodyPr/>
          <a:lstStyle/>
          <a:p>
            <a:r>
              <a:rPr lang="en-US" dirty="0"/>
              <a:t>© YellowFolder, LLC, All Rights Reserved.</a:t>
            </a:r>
          </a:p>
        </p:txBody>
      </p:sp>
      <p:sp>
        <p:nvSpPr>
          <p:cNvPr id="3" name="Slide Number Placeholder 2">
            <a:extLst>
              <a:ext uri="{FF2B5EF4-FFF2-40B4-BE49-F238E27FC236}">
                <a16:creationId xmlns:a16="http://schemas.microsoft.com/office/drawing/2014/main" id="{EC9ACDA6-D68D-4802-BCF3-92061515DFA1}"/>
              </a:ext>
            </a:extLst>
          </p:cNvPr>
          <p:cNvSpPr>
            <a:spLocks noGrp="1"/>
          </p:cNvSpPr>
          <p:nvPr>
            <p:ph type="sldNum" sz="quarter" idx="12"/>
          </p:nvPr>
        </p:nvSpPr>
        <p:spPr/>
        <p:txBody>
          <a:bodyPr/>
          <a:lstStyle/>
          <a:p>
            <a:fld id="{B996A9E8-C934-7647-B79C-6F431D92E0EB}" type="slidenum">
              <a:rPr lang="en-US" smtClean="0"/>
              <a:t>12</a:t>
            </a:fld>
            <a:endParaRPr lang="en-US" dirty="0"/>
          </a:p>
        </p:txBody>
      </p:sp>
      <p:sp>
        <p:nvSpPr>
          <p:cNvPr id="4" name="Title 1">
            <a:extLst>
              <a:ext uri="{FF2B5EF4-FFF2-40B4-BE49-F238E27FC236}">
                <a16:creationId xmlns:a16="http://schemas.microsoft.com/office/drawing/2014/main" id="{96750E5A-B680-4976-B035-8EED620358F2}"/>
              </a:ext>
            </a:extLst>
          </p:cNvPr>
          <p:cNvSpPr txBox="1">
            <a:spLocks/>
          </p:cNvSpPr>
          <p:nvPr/>
        </p:nvSpPr>
        <p:spPr>
          <a:xfrm>
            <a:off x="157941" y="435429"/>
            <a:ext cx="5777345" cy="534390"/>
          </a:xfrm>
          <a:prstGeom prst="rect">
            <a:avLst/>
          </a:prstGeom>
        </p:spPr>
        <p:txBody>
          <a:bodyPr/>
          <a:lstStyle>
            <a:lvl1pPr algn="l" defTabSz="457200" rtl="0" eaLnBrk="1" latinLnBrk="0" hangingPunct="1">
              <a:spcBef>
                <a:spcPct val="0"/>
              </a:spcBef>
              <a:buNone/>
              <a:defRPr sz="2800" b="1" kern="1200">
                <a:solidFill>
                  <a:schemeClr val="tx1"/>
                </a:solidFill>
                <a:latin typeface="+mj-lt"/>
                <a:ea typeface="+mj-ea"/>
                <a:cs typeface="+mj-cs"/>
              </a:defRPr>
            </a:lvl1pPr>
          </a:lstStyle>
          <a:p>
            <a:r>
              <a:rPr lang="en-US" dirty="0"/>
              <a:t>What is the Recycle Bin-Trash folder? </a:t>
            </a:r>
          </a:p>
        </p:txBody>
      </p:sp>
      <p:sp>
        <p:nvSpPr>
          <p:cNvPr id="5" name="TextBox 4">
            <a:extLst>
              <a:ext uri="{FF2B5EF4-FFF2-40B4-BE49-F238E27FC236}">
                <a16:creationId xmlns:a16="http://schemas.microsoft.com/office/drawing/2014/main" id="{BC32733A-945A-49F7-A923-8513D0AE775C}"/>
              </a:ext>
            </a:extLst>
          </p:cNvPr>
          <p:cNvSpPr txBox="1"/>
          <p:nvPr/>
        </p:nvSpPr>
        <p:spPr>
          <a:xfrm>
            <a:off x="477981" y="2048838"/>
            <a:ext cx="8188037" cy="3939540"/>
          </a:xfrm>
          <a:prstGeom prst="rect">
            <a:avLst/>
          </a:prstGeom>
          <a:noFill/>
        </p:spPr>
        <p:txBody>
          <a:bodyPr wrap="square" rtlCol="0">
            <a:spAutoFit/>
          </a:bodyPr>
          <a:lstStyle/>
          <a:p>
            <a:r>
              <a:rPr lang="en-US" sz="2200" dirty="0"/>
              <a:t>This folder serves as trash bin for every user.  It gives you the opportunity to remove unwanted items.</a:t>
            </a:r>
          </a:p>
          <a:p>
            <a:endParaRPr lang="en-US" sz="2200" dirty="0"/>
          </a:p>
          <a:p>
            <a:r>
              <a:rPr lang="en-US" sz="2200" dirty="0"/>
              <a:t>Here are some examples of when you would need the Recycle Bin-Trash folder:</a:t>
            </a:r>
          </a:p>
          <a:p>
            <a:endParaRPr lang="en-US" sz="2200" dirty="0"/>
          </a:p>
          <a:p>
            <a:pPr>
              <a:buBlip>
                <a:blip r:embed="rId2"/>
              </a:buBlip>
            </a:pPr>
            <a:r>
              <a:rPr lang="en-US" sz="2400" dirty="0">
                <a:latin typeface="Calibri" panose="020F0502020204030204" pitchFamily="34" charset="0"/>
                <a:ea typeface="Tahoma" panose="020B0604030504040204" pitchFamily="34" charset="0"/>
                <a:cs typeface="Tahoma" panose="020B0604030504040204" pitchFamily="34" charset="0"/>
              </a:rPr>
              <a:t>Accidentally upload a new person with the wrong ID numbers</a:t>
            </a:r>
          </a:p>
          <a:p>
            <a:pPr>
              <a:buBlip>
                <a:blip r:embed="rId2"/>
              </a:buBlip>
            </a:pPr>
            <a:r>
              <a:rPr lang="en-US" sz="2400" dirty="0">
                <a:latin typeface="Calibri" panose="020F0502020204030204" pitchFamily="34" charset="0"/>
                <a:ea typeface="Tahoma" panose="020B0604030504040204" pitchFamily="34" charset="0"/>
                <a:cs typeface="Tahoma" panose="020B0604030504040204" pitchFamily="34" charset="0"/>
              </a:rPr>
              <a:t>Uploaded a document before it was finalized </a:t>
            </a:r>
          </a:p>
          <a:p>
            <a:pPr>
              <a:buBlip>
                <a:blip r:embed="rId2"/>
              </a:buBlip>
            </a:pPr>
            <a:r>
              <a:rPr lang="en-US" sz="2400" dirty="0">
                <a:latin typeface="Calibri" panose="020F0502020204030204" pitchFamily="34" charset="0"/>
                <a:ea typeface="Tahoma" panose="020B0604030504040204" pitchFamily="34" charset="0"/>
                <a:cs typeface="Tahoma" panose="020B0604030504040204" pitchFamily="34" charset="0"/>
              </a:rPr>
              <a:t>Duplicate copies of documents</a:t>
            </a:r>
          </a:p>
          <a:p>
            <a:pPr>
              <a:buBlip>
                <a:blip r:embed="rId2"/>
              </a:buBlip>
            </a:pPr>
            <a:r>
              <a:rPr lang="en-US" sz="2400" dirty="0">
                <a:latin typeface="Calibri" panose="020F0502020204030204" pitchFamily="34" charset="0"/>
                <a:ea typeface="Tahoma" panose="020B0604030504040204" pitchFamily="34" charset="0"/>
                <a:cs typeface="Tahoma" panose="020B0604030504040204" pitchFamily="34" charset="0"/>
              </a:rPr>
              <a:t>Placing non-student information in a student folder</a:t>
            </a:r>
          </a:p>
          <a:p>
            <a:pPr marL="800100" lvl="1" indent="-342900">
              <a:buBlip>
                <a:blip r:embed="rId3"/>
              </a:buBlip>
            </a:pPr>
            <a:endParaRPr lang="en-US" sz="2200" dirty="0"/>
          </a:p>
        </p:txBody>
      </p:sp>
      <p:pic>
        <p:nvPicPr>
          <p:cNvPr id="7" name="Picture 6">
            <a:extLst>
              <a:ext uri="{FF2B5EF4-FFF2-40B4-BE49-F238E27FC236}">
                <a16:creationId xmlns:a16="http://schemas.microsoft.com/office/drawing/2014/main" id="{F0D941C7-C3F0-416B-A976-B7CC1700E6F5}"/>
              </a:ext>
            </a:extLst>
          </p:cNvPr>
          <p:cNvPicPr>
            <a:picLocks noChangeAspect="1"/>
          </p:cNvPicPr>
          <p:nvPr/>
        </p:nvPicPr>
        <p:blipFill>
          <a:blip r:embed="rId4"/>
          <a:stretch>
            <a:fillRect/>
          </a:stretch>
        </p:blipFill>
        <p:spPr>
          <a:xfrm>
            <a:off x="7620000" y="988409"/>
            <a:ext cx="1091617" cy="1060429"/>
          </a:xfrm>
          <a:prstGeom prst="rect">
            <a:avLst/>
          </a:prstGeom>
        </p:spPr>
      </p:pic>
    </p:spTree>
    <p:extLst>
      <p:ext uri="{BB962C8B-B14F-4D97-AF65-F5344CB8AC3E}">
        <p14:creationId xmlns:p14="http://schemas.microsoft.com/office/powerpoint/2010/main" val="384602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319CB-3106-482F-AC01-49AC81B0D44B}"/>
              </a:ext>
            </a:extLst>
          </p:cNvPr>
          <p:cNvSpPr>
            <a:spLocks noGrp="1"/>
          </p:cNvSpPr>
          <p:nvPr>
            <p:ph type="title"/>
          </p:nvPr>
        </p:nvSpPr>
        <p:spPr/>
        <p:txBody>
          <a:bodyPr>
            <a:normAutofit/>
          </a:bodyPr>
          <a:lstStyle/>
          <a:p>
            <a:r>
              <a:rPr lang="en-US" dirty="0"/>
              <a:t>Checkpoint #2</a:t>
            </a:r>
          </a:p>
        </p:txBody>
      </p:sp>
      <p:sp>
        <p:nvSpPr>
          <p:cNvPr id="3" name="Content Placeholder 2">
            <a:extLst>
              <a:ext uri="{FF2B5EF4-FFF2-40B4-BE49-F238E27FC236}">
                <a16:creationId xmlns:a16="http://schemas.microsoft.com/office/drawing/2014/main" id="{031F5983-CA9D-4830-84B9-909CA558BE77}"/>
              </a:ext>
            </a:extLst>
          </p:cNvPr>
          <p:cNvSpPr>
            <a:spLocks noGrp="1"/>
          </p:cNvSpPr>
          <p:nvPr>
            <p:ph idx="1"/>
          </p:nvPr>
        </p:nvSpPr>
        <p:spPr>
          <a:xfrm>
            <a:off x="2903482" y="1759400"/>
            <a:ext cx="5783317" cy="3823137"/>
          </a:xfrm>
        </p:spPr>
        <p:txBody>
          <a:bodyPr>
            <a:normAutofit fontScale="85000" lnSpcReduction="20000"/>
          </a:bodyPr>
          <a:lstStyle/>
          <a:p>
            <a:pPr marL="0" indent="0">
              <a:buNone/>
            </a:pPr>
            <a:r>
              <a:rPr lang="en-US" dirty="0"/>
              <a:t>How did </a:t>
            </a:r>
            <a:r>
              <a:rPr lang="en-US" dirty="0" err="1"/>
              <a:t>YellowFolder</a:t>
            </a:r>
            <a:r>
              <a:rPr lang="en-US" dirty="0"/>
              <a:t> determine the folders for their file structures?</a:t>
            </a:r>
          </a:p>
          <a:p>
            <a:pPr marL="0" indent="0">
              <a:buNone/>
            </a:pPr>
            <a:endParaRPr lang="en-US" dirty="0"/>
          </a:p>
          <a:p>
            <a:pPr marL="0" indent="0">
              <a:buNone/>
            </a:pPr>
            <a:r>
              <a:rPr lang="en-US" dirty="0"/>
              <a:t>What documents do you have that make more sense to be filed together, rather than in separated in different folders? </a:t>
            </a:r>
          </a:p>
          <a:p>
            <a:pPr marL="0" indent="0">
              <a:buNone/>
            </a:pPr>
            <a:endParaRPr lang="en-US" dirty="0"/>
          </a:p>
          <a:p>
            <a:pPr marL="0" indent="0">
              <a:buNone/>
            </a:pPr>
            <a:r>
              <a:rPr lang="en-US" dirty="0"/>
              <a:t>What folder would you instinctively file a court custody document in:</a:t>
            </a:r>
          </a:p>
          <a:p>
            <a:pPr marL="457200" indent="-457200">
              <a:buAutoNum type="alphaUcParenR"/>
            </a:pPr>
            <a:r>
              <a:rPr lang="en-US" dirty="0"/>
              <a:t>Medical				B) Legal</a:t>
            </a:r>
          </a:p>
          <a:p>
            <a:pPr marL="457200" indent="-457200">
              <a:buAutoNum type="alphaUcParenR" startAt="3"/>
            </a:pPr>
            <a:r>
              <a:rPr lang="en-US" dirty="0"/>
              <a:t>Correspondence	D)   Miscellaneous</a:t>
            </a:r>
          </a:p>
          <a:p>
            <a:pPr marL="0" indent="0">
              <a:buNone/>
            </a:pPr>
            <a:endParaRPr lang="en-US" dirty="0"/>
          </a:p>
          <a:p>
            <a:pPr marL="0" indent="0">
              <a:buNone/>
            </a:pPr>
            <a:r>
              <a:rPr lang="en-US" dirty="0"/>
              <a:t>What would you upload into Pre-</a:t>
            </a:r>
            <a:r>
              <a:rPr lang="en-US" dirty="0" err="1"/>
              <a:t>YellowFolder</a:t>
            </a:r>
            <a:r>
              <a:rPr lang="en-US" dirty="0"/>
              <a:t>?</a:t>
            </a:r>
          </a:p>
          <a:p>
            <a:pPr marL="0" indent="0">
              <a:buNone/>
            </a:pPr>
            <a:endParaRPr lang="en-US" dirty="0"/>
          </a:p>
          <a:p>
            <a:endParaRPr lang="en-US" dirty="0"/>
          </a:p>
          <a:p>
            <a:endParaRPr lang="en-US" dirty="0"/>
          </a:p>
        </p:txBody>
      </p:sp>
      <p:sp>
        <p:nvSpPr>
          <p:cNvPr id="4" name="Footer Placeholder 3">
            <a:extLst>
              <a:ext uri="{FF2B5EF4-FFF2-40B4-BE49-F238E27FC236}">
                <a16:creationId xmlns:a16="http://schemas.microsoft.com/office/drawing/2014/main" id="{FC4AA7C5-99E9-43E7-A9B0-761BE1553F67}"/>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016C7A9A-270F-4E3E-B7AA-940BBE897AE5}"/>
              </a:ext>
            </a:extLst>
          </p:cNvPr>
          <p:cNvSpPr>
            <a:spLocks noGrp="1"/>
          </p:cNvSpPr>
          <p:nvPr>
            <p:ph type="sldNum" sz="quarter" idx="12"/>
          </p:nvPr>
        </p:nvSpPr>
        <p:spPr/>
        <p:txBody>
          <a:bodyPr/>
          <a:lstStyle/>
          <a:p>
            <a:fld id="{B996A9E8-C934-7647-B79C-6F431D92E0EB}" type="slidenum">
              <a:rPr lang="en-US" smtClean="0"/>
              <a:t>13</a:t>
            </a:fld>
            <a:endParaRPr lang="en-US" dirty="0"/>
          </a:p>
        </p:txBody>
      </p:sp>
      <p:pic>
        <p:nvPicPr>
          <p:cNvPr id="1026" name="Picture 2" descr="https://lh3.googleusercontent.com/fb5uOPkLxILy9d91DkU-BVoGz9pF-kbpL7onm9HTZ05GzgxDsb2XI_sJ3jKDWkJ4_sLHGXEp44AemPVlYOFB7BqJFg6jzfnnWuz31vCT1uQgqGcvxhiTInOJVXe0jDIG8v0vtjwWJWg">
            <a:extLst>
              <a:ext uri="{FF2B5EF4-FFF2-40B4-BE49-F238E27FC236}">
                <a16:creationId xmlns:a16="http://schemas.microsoft.com/office/drawing/2014/main" id="{D9982892-4961-4ECA-919D-48D2B6D15D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870" y="2070767"/>
            <a:ext cx="2375426" cy="2333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1099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913472-6F67-468B-8838-FB72EDC2ADED}"/>
              </a:ext>
            </a:extLst>
          </p:cNvPr>
          <p:cNvSpPr>
            <a:spLocks noGrp="1"/>
          </p:cNvSpPr>
          <p:nvPr>
            <p:ph idx="1"/>
          </p:nvPr>
        </p:nvSpPr>
        <p:spPr>
          <a:xfrm>
            <a:off x="457200" y="2688021"/>
            <a:ext cx="8229600" cy="1269123"/>
          </a:xfrm>
        </p:spPr>
        <p:txBody>
          <a:bodyPr>
            <a:normAutofit/>
          </a:bodyPr>
          <a:lstStyle/>
          <a:p>
            <a:pPr marL="0" indent="0" algn="ctr">
              <a:buNone/>
            </a:pPr>
            <a:r>
              <a:rPr lang="en-US" sz="4800" b="1" dirty="0">
                <a:latin typeface="Calibri" panose="020F0502020204030204" pitchFamily="34" charset="0"/>
                <a:ea typeface="Tahoma" panose="020B0604030504040204" pitchFamily="34" charset="0"/>
                <a:cs typeface="Tahoma" panose="020B0604030504040204" pitchFamily="34" charset="0"/>
              </a:rPr>
              <a:t>Tips &amp; Strategies</a:t>
            </a:r>
            <a:endParaRPr lang="en-US" sz="4800" b="1" dirty="0">
              <a:latin typeface="Calibri" panose="020F0502020204030204" pitchFamily="34" charset="0"/>
            </a:endParaRPr>
          </a:p>
        </p:txBody>
      </p:sp>
      <p:sp>
        <p:nvSpPr>
          <p:cNvPr id="4" name="Footer Placeholder 3">
            <a:extLst>
              <a:ext uri="{FF2B5EF4-FFF2-40B4-BE49-F238E27FC236}">
                <a16:creationId xmlns:a16="http://schemas.microsoft.com/office/drawing/2014/main" id="{7A6EEFB4-0EE0-48BD-AAF9-409D767F7A5B}"/>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200A7FED-C1AF-463D-A30A-830600F1C9A5}"/>
              </a:ext>
            </a:extLst>
          </p:cNvPr>
          <p:cNvSpPr>
            <a:spLocks noGrp="1"/>
          </p:cNvSpPr>
          <p:nvPr>
            <p:ph type="sldNum" sz="quarter" idx="12"/>
          </p:nvPr>
        </p:nvSpPr>
        <p:spPr/>
        <p:txBody>
          <a:bodyPr/>
          <a:lstStyle/>
          <a:p>
            <a:fld id="{B996A9E8-C934-7647-B79C-6F431D92E0EB}" type="slidenum">
              <a:rPr lang="en-US" smtClean="0"/>
              <a:t>14</a:t>
            </a:fld>
            <a:endParaRPr lang="en-US" dirty="0"/>
          </a:p>
        </p:txBody>
      </p:sp>
      <p:pic>
        <p:nvPicPr>
          <p:cNvPr id="6" name="Picture 5" descr="http://i1.cmail19.com/ei/d/7F/981/E1A/000400/csfinal/a1d17f23-88b1-46fe-943e-2ca6e4a08886.jpg">
            <a:extLst>
              <a:ext uri="{FF2B5EF4-FFF2-40B4-BE49-F238E27FC236}">
                <a16:creationId xmlns:a16="http://schemas.microsoft.com/office/drawing/2014/main" id="{E13E130F-A4FB-4C6E-9449-51E01AEC6BD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85057" y="4191000"/>
            <a:ext cx="1992086" cy="1709353"/>
          </a:xfrm>
          <a:prstGeom prst="rect">
            <a:avLst/>
          </a:prstGeom>
          <a:noFill/>
          <a:ln>
            <a:noFill/>
          </a:ln>
        </p:spPr>
      </p:pic>
    </p:spTree>
    <p:extLst>
      <p:ext uri="{BB962C8B-B14F-4D97-AF65-F5344CB8AC3E}">
        <p14:creationId xmlns:p14="http://schemas.microsoft.com/office/powerpoint/2010/main" val="1486060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64D1C-C9F9-4085-A1C4-D06E49B48450}"/>
              </a:ext>
            </a:extLst>
          </p:cNvPr>
          <p:cNvSpPr>
            <a:spLocks noGrp="1"/>
          </p:cNvSpPr>
          <p:nvPr>
            <p:ph type="title"/>
          </p:nvPr>
        </p:nvSpPr>
        <p:spPr/>
        <p:txBody>
          <a:bodyPr>
            <a:normAutofit fontScale="90000"/>
          </a:bodyPr>
          <a:lstStyle/>
          <a:p>
            <a:r>
              <a:rPr lang="en-US" dirty="0"/>
              <a:t>Tips:  Figuring out a file structure that</a:t>
            </a:r>
            <a:br>
              <a:rPr lang="en-US" dirty="0"/>
            </a:br>
            <a:r>
              <a:rPr lang="en-US" dirty="0"/>
              <a:t>is just right!</a:t>
            </a:r>
          </a:p>
        </p:txBody>
      </p:sp>
      <p:sp>
        <p:nvSpPr>
          <p:cNvPr id="3" name="Content Placeholder 2">
            <a:extLst>
              <a:ext uri="{FF2B5EF4-FFF2-40B4-BE49-F238E27FC236}">
                <a16:creationId xmlns:a16="http://schemas.microsoft.com/office/drawing/2014/main" id="{586FC3B5-CB46-41BE-8FEA-FFFC7E6CAAC3}"/>
              </a:ext>
            </a:extLst>
          </p:cNvPr>
          <p:cNvSpPr>
            <a:spLocks noGrp="1"/>
          </p:cNvSpPr>
          <p:nvPr>
            <p:ph idx="1"/>
          </p:nvPr>
        </p:nvSpPr>
        <p:spPr>
          <a:xfrm>
            <a:off x="3204941" y="3878413"/>
            <a:ext cx="3026342" cy="2029968"/>
          </a:xfrm>
        </p:spPr>
        <p:txBody>
          <a:bodyPr>
            <a:normAutofit fontScale="92500"/>
          </a:bodyPr>
          <a:lstStyle/>
          <a:p>
            <a:pPr marL="91440" lvl="1">
              <a:buBlip>
                <a:blip r:embed="rId3"/>
              </a:buBlip>
            </a:pPr>
            <a:r>
              <a:rPr lang="en-US" sz="1800" dirty="0"/>
              <a:t>The goal is to find the perfect middle ground where documents have one logical place to be filed, not every document has its own folder and documents that naturally go together are filed that way.</a:t>
            </a:r>
          </a:p>
        </p:txBody>
      </p:sp>
      <p:sp>
        <p:nvSpPr>
          <p:cNvPr id="4" name="Footer Placeholder 3">
            <a:extLst>
              <a:ext uri="{FF2B5EF4-FFF2-40B4-BE49-F238E27FC236}">
                <a16:creationId xmlns:a16="http://schemas.microsoft.com/office/drawing/2014/main" id="{D3896A80-FA03-479F-B599-EB1FB0984EA4}"/>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A1F45364-65F3-43A6-BEA1-7F870955A177}"/>
              </a:ext>
            </a:extLst>
          </p:cNvPr>
          <p:cNvSpPr>
            <a:spLocks noGrp="1"/>
          </p:cNvSpPr>
          <p:nvPr>
            <p:ph type="sldNum" sz="quarter" idx="12"/>
          </p:nvPr>
        </p:nvSpPr>
        <p:spPr/>
        <p:txBody>
          <a:bodyPr/>
          <a:lstStyle/>
          <a:p>
            <a:fld id="{B996A9E8-C934-7647-B79C-6F431D92E0EB}" type="slidenum">
              <a:rPr lang="en-US" smtClean="0"/>
              <a:t>15</a:t>
            </a:fld>
            <a:endParaRPr lang="en-US" dirty="0"/>
          </a:p>
        </p:txBody>
      </p:sp>
      <p:grpSp>
        <p:nvGrpSpPr>
          <p:cNvPr id="126" name="Group 125">
            <a:extLst>
              <a:ext uri="{FF2B5EF4-FFF2-40B4-BE49-F238E27FC236}">
                <a16:creationId xmlns:a16="http://schemas.microsoft.com/office/drawing/2014/main" id="{9B93A893-6081-4C57-96C7-F2F31D53AA40}"/>
              </a:ext>
            </a:extLst>
          </p:cNvPr>
          <p:cNvGrpSpPr/>
          <p:nvPr/>
        </p:nvGrpSpPr>
        <p:grpSpPr>
          <a:xfrm>
            <a:off x="407501" y="1902539"/>
            <a:ext cx="8406002" cy="1852353"/>
            <a:chOff x="407501" y="1902539"/>
            <a:chExt cx="8406002" cy="1852353"/>
          </a:xfrm>
        </p:grpSpPr>
        <p:grpSp>
          <p:nvGrpSpPr>
            <p:cNvPr id="8" name="Group 7">
              <a:extLst>
                <a:ext uri="{FF2B5EF4-FFF2-40B4-BE49-F238E27FC236}">
                  <a16:creationId xmlns:a16="http://schemas.microsoft.com/office/drawing/2014/main" id="{B759004B-50FD-481D-B4F4-D4651E957EF2}"/>
                </a:ext>
              </a:extLst>
            </p:cNvPr>
            <p:cNvGrpSpPr/>
            <p:nvPr/>
          </p:nvGrpSpPr>
          <p:grpSpPr>
            <a:xfrm>
              <a:off x="3554991" y="1902539"/>
              <a:ext cx="2150066" cy="1852353"/>
              <a:chOff x="3267156" y="1599625"/>
              <a:chExt cx="2150066" cy="1829375"/>
            </a:xfrm>
          </p:grpSpPr>
          <p:grpSp>
            <p:nvGrpSpPr>
              <p:cNvPr id="94" name="Group 93">
                <a:extLst>
                  <a:ext uri="{FF2B5EF4-FFF2-40B4-BE49-F238E27FC236}">
                    <a16:creationId xmlns:a16="http://schemas.microsoft.com/office/drawing/2014/main" id="{A8EB1529-5667-43CF-B0FF-2E1469C50AE8}"/>
                  </a:ext>
                </a:extLst>
              </p:cNvPr>
              <p:cNvGrpSpPr/>
              <p:nvPr/>
            </p:nvGrpSpPr>
            <p:grpSpPr>
              <a:xfrm>
                <a:off x="3267156" y="1616460"/>
                <a:ext cx="956345" cy="809334"/>
                <a:chOff x="2389527" y="2474250"/>
                <a:chExt cx="956345" cy="809334"/>
              </a:xfrm>
            </p:grpSpPr>
            <p:grpSp>
              <p:nvGrpSpPr>
                <p:cNvPr id="116" name="Group 115">
                  <a:extLst>
                    <a:ext uri="{FF2B5EF4-FFF2-40B4-BE49-F238E27FC236}">
                      <a16:creationId xmlns:a16="http://schemas.microsoft.com/office/drawing/2014/main" id="{FA1E8D1B-81F0-46A6-A299-A5BBD65CB7FB}"/>
                    </a:ext>
                  </a:extLst>
                </p:cNvPr>
                <p:cNvGrpSpPr/>
                <p:nvPr/>
              </p:nvGrpSpPr>
              <p:grpSpPr>
                <a:xfrm>
                  <a:off x="2389527" y="2474250"/>
                  <a:ext cx="956345" cy="809334"/>
                  <a:chOff x="5134062" y="2638542"/>
                  <a:chExt cx="956345" cy="809334"/>
                </a:xfrm>
              </p:grpSpPr>
              <p:sp>
                <p:nvSpPr>
                  <p:cNvPr id="120" name="Cloud 119">
                    <a:extLst>
                      <a:ext uri="{FF2B5EF4-FFF2-40B4-BE49-F238E27FC236}">
                        <a16:creationId xmlns:a16="http://schemas.microsoft.com/office/drawing/2014/main" id="{9B0F9280-855D-414D-919C-A322FC19C58D}"/>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1" name="Flowchart: Delay 120">
                    <a:extLst>
                      <a:ext uri="{FF2B5EF4-FFF2-40B4-BE49-F238E27FC236}">
                        <a16:creationId xmlns:a16="http://schemas.microsoft.com/office/drawing/2014/main" id="{6FA88029-08CD-4CC6-AFA3-9D4C314A3D7F}"/>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117" name="Cloud 116">
                  <a:extLst>
                    <a:ext uri="{FF2B5EF4-FFF2-40B4-BE49-F238E27FC236}">
                      <a16:creationId xmlns:a16="http://schemas.microsoft.com/office/drawing/2014/main" id="{8E585980-91DB-41AF-AF0C-FB1CE71AC953}"/>
                    </a:ext>
                  </a:extLst>
                </p:cNvPr>
                <p:cNvSpPr/>
                <p:nvPr/>
              </p:nvSpPr>
              <p:spPr>
                <a:xfrm rot="11605860">
                  <a:off x="2516675" y="2495613"/>
                  <a:ext cx="169594" cy="100823"/>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Cloud 117">
                  <a:extLst>
                    <a:ext uri="{FF2B5EF4-FFF2-40B4-BE49-F238E27FC236}">
                      <a16:creationId xmlns:a16="http://schemas.microsoft.com/office/drawing/2014/main" id="{3D829B4B-7651-401A-BE34-3F6066B55114}"/>
                    </a:ext>
                  </a:extLst>
                </p:cNvPr>
                <p:cNvSpPr/>
                <p:nvPr/>
              </p:nvSpPr>
              <p:spPr>
                <a:xfrm rot="11605860">
                  <a:off x="3054887" y="2474306"/>
                  <a:ext cx="85251" cy="109406"/>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Cloud 118">
                  <a:extLst>
                    <a:ext uri="{FF2B5EF4-FFF2-40B4-BE49-F238E27FC236}">
                      <a16:creationId xmlns:a16="http://schemas.microsoft.com/office/drawing/2014/main" id="{3667BFF0-5719-4EC4-9F88-40EC24E884F1}"/>
                    </a:ext>
                  </a:extLst>
                </p:cNvPr>
                <p:cNvSpPr/>
                <p:nvPr/>
              </p:nvSpPr>
              <p:spPr>
                <a:xfrm rot="11605860">
                  <a:off x="2767322" y="2524153"/>
                  <a:ext cx="178605" cy="129779"/>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EBF483CE-A7D3-44D2-BD6F-1F82319D2F61}"/>
                  </a:ext>
                </a:extLst>
              </p:cNvPr>
              <p:cNvGrpSpPr/>
              <p:nvPr/>
            </p:nvGrpSpPr>
            <p:grpSpPr>
              <a:xfrm>
                <a:off x="4460876" y="1599625"/>
                <a:ext cx="956345" cy="816691"/>
                <a:chOff x="2389527" y="2466893"/>
                <a:chExt cx="956345" cy="816691"/>
              </a:xfrm>
            </p:grpSpPr>
            <p:grpSp>
              <p:nvGrpSpPr>
                <p:cNvPr id="110" name="Group 109">
                  <a:extLst>
                    <a:ext uri="{FF2B5EF4-FFF2-40B4-BE49-F238E27FC236}">
                      <a16:creationId xmlns:a16="http://schemas.microsoft.com/office/drawing/2014/main" id="{AE1B85D1-9773-4220-A7BD-7570CA82824F}"/>
                    </a:ext>
                  </a:extLst>
                </p:cNvPr>
                <p:cNvGrpSpPr/>
                <p:nvPr/>
              </p:nvGrpSpPr>
              <p:grpSpPr>
                <a:xfrm>
                  <a:off x="2389527" y="2474250"/>
                  <a:ext cx="956345" cy="809334"/>
                  <a:chOff x="5134062" y="2638542"/>
                  <a:chExt cx="956345" cy="809334"/>
                </a:xfrm>
              </p:grpSpPr>
              <p:sp>
                <p:nvSpPr>
                  <p:cNvPr id="114" name="Cloud 113">
                    <a:extLst>
                      <a:ext uri="{FF2B5EF4-FFF2-40B4-BE49-F238E27FC236}">
                        <a16:creationId xmlns:a16="http://schemas.microsoft.com/office/drawing/2014/main" id="{4C9D4AA3-2F24-424F-974F-38F3DFDC9A08}"/>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5" name="Flowchart: Delay 114">
                    <a:extLst>
                      <a:ext uri="{FF2B5EF4-FFF2-40B4-BE49-F238E27FC236}">
                        <a16:creationId xmlns:a16="http://schemas.microsoft.com/office/drawing/2014/main" id="{0AAD208B-AE18-4766-8D90-68AA6EAC6B5D}"/>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111" name="Cloud 110">
                  <a:extLst>
                    <a:ext uri="{FF2B5EF4-FFF2-40B4-BE49-F238E27FC236}">
                      <a16:creationId xmlns:a16="http://schemas.microsoft.com/office/drawing/2014/main" id="{88D1D8BA-B651-48B5-B98D-0B6F6EC4906D}"/>
                    </a:ext>
                  </a:extLst>
                </p:cNvPr>
                <p:cNvSpPr/>
                <p:nvPr/>
              </p:nvSpPr>
              <p:spPr>
                <a:xfrm rot="11605860">
                  <a:off x="2516675" y="2495613"/>
                  <a:ext cx="169594" cy="100823"/>
                </a:xfrm>
                <a:prstGeom prst="cloud">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Cloud 111">
                  <a:extLst>
                    <a:ext uri="{FF2B5EF4-FFF2-40B4-BE49-F238E27FC236}">
                      <a16:creationId xmlns:a16="http://schemas.microsoft.com/office/drawing/2014/main" id="{860FEE78-2BB4-4549-AEC4-F1D6E1565B29}"/>
                    </a:ext>
                  </a:extLst>
                </p:cNvPr>
                <p:cNvSpPr/>
                <p:nvPr/>
              </p:nvSpPr>
              <p:spPr>
                <a:xfrm rot="11605860">
                  <a:off x="3052246" y="2500934"/>
                  <a:ext cx="241143" cy="96614"/>
                </a:xfrm>
                <a:prstGeom prst="cloud">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3" name="Cloud 112">
                  <a:extLst>
                    <a:ext uri="{FF2B5EF4-FFF2-40B4-BE49-F238E27FC236}">
                      <a16:creationId xmlns:a16="http://schemas.microsoft.com/office/drawing/2014/main" id="{A7F180C7-DA9D-4968-BACF-1EC23A3E4BC9}"/>
                    </a:ext>
                  </a:extLst>
                </p:cNvPr>
                <p:cNvSpPr/>
                <p:nvPr/>
              </p:nvSpPr>
              <p:spPr>
                <a:xfrm rot="11605860">
                  <a:off x="2774064" y="2466893"/>
                  <a:ext cx="220547" cy="192771"/>
                </a:xfrm>
                <a:prstGeom prst="cloud">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96" name="Group 95">
                <a:extLst>
                  <a:ext uri="{FF2B5EF4-FFF2-40B4-BE49-F238E27FC236}">
                    <a16:creationId xmlns:a16="http://schemas.microsoft.com/office/drawing/2014/main" id="{0506A1AE-9117-4AFD-9E20-0C30D03103C7}"/>
                  </a:ext>
                </a:extLst>
              </p:cNvPr>
              <p:cNvGrpSpPr/>
              <p:nvPr/>
            </p:nvGrpSpPr>
            <p:grpSpPr>
              <a:xfrm>
                <a:off x="3270735" y="2619666"/>
                <a:ext cx="956345" cy="809334"/>
                <a:chOff x="2389527" y="2474250"/>
                <a:chExt cx="956345" cy="809334"/>
              </a:xfrm>
            </p:grpSpPr>
            <p:grpSp>
              <p:nvGrpSpPr>
                <p:cNvPr id="104" name="Group 103">
                  <a:extLst>
                    <a:ext uri="{FF2B5EF4-FFF2-40B4-BE49-F238E27FC236}">
                      <a16:creationId xmlns:a16="http://schemas.microsoft.com/office/drawing/2014/main" id="{460DFB70-B7EA-4FC9-BFA8-ED005912A942}"/>
                    </a:ext>
                  </a:extLst>
                </p:cNvPr>
                <p:cNvGrpSpPr/>
                <p:nvPr/>
              </p:nvGrpSpPr>
              <p:grpSpPr>
                <a:xfrm>
                  <a:off x="2389527" y="2474250"/>
                  <a:ext cx="956345" cy="809334"/>
                  <a:chOff x="5134062" y="2638542"/>
                  <a:chExt cx="956345" cy="809334"/>
                </a:xfrm>
              </p:grpSpPr>
              <p:sp>
                <p:nvSpPr>
                  <p:cNvPr id="108" name="Cloud 107">
                    <a:extLst>
                      <a:ext uri="{FF2B5EF4-FFF2-40B4-BE49-F238E27FC236}">
                        <a16:creationId xmlns:a16="http://schemas.microsoft.com/office/drawing/2014/main" id="{AACC5A40-B782-4407-970B-D4534A1A67D3}"/>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Flowchart: Delay 108">
                    <a:extLst>
                      <a:ext uri="{FF2B5EF4-FFF2-40B4-BE49-F238E27FC236}">
                        <a16:creationId xmlns:a16="http://schemas.microsoft.com/office/drawing/2014/main" id="{FCDE4458-A944-4652-B674-3DA93F9ACA7B}"/>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105" name="Cloud 104">
                  <a:extLst>
                    <a:ext uri="{FF2B5EF4-FFF2-40B4-BE49-F238E27FC236}">
                      <a16:creationId xmlns:a16="http://schemas.microsoft.com/office/drawing/2014/main" id="{E17F23A2-720F-4A93-A5F1-7CCA63FE6A62}"/>
                    </a:ext>
                  </a:extLst>
                </p:cNvPr>
                <p:cNvSpPr/>
                <p:nvPr/>
              </p:nvSpPr>
              <p:spPr>
                <a:xfrm rot="11605860">
                  <a:off x="2514180" y="2516799"/>
                  <a:ext cx="109521" cy="72269"/>
                </a:xfrm>
                <a:prstGeom prst="cloud">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Cloud 105">
                  <a:extLst>
                    <a:ext uri="{FF2B5EF4-FFF2-40B4-BE49-F238E27FC236}">
                      <a16:creationId xmlns:a16="http://schemas.microsoft.com/office/drawing/2014/main" id="{08D69BAA-CD47-4EEB-A08D-AB128E6B6CD8}"/>
                    </a:ext>
                  </a:extLst>
                </p:cNvPr>
                <p:cNvSpPr/>
                <p:nvPr/>
              </p:nvSpPr>
              <p:spPr>
                <a:xfrm rot="11605860">
                  <a:off x="2996914" y="2485993"/>
                  <a:ext cx="224075" cy="118789"/>
                </a:xfrm>
                <a:prstGeom prst="cloud">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Cloud 106">
                  <a:extLst>
                    <a:ext uri="{FF2B5EF4-FFF2-40B4-BE49-F238E27FC236}">
                      <a16:creationId xmlns:a16="http://schemas.microsoft.com/office/drawing/2014/main" id="{BA711B35-B59E-473F-BF3E-B3B3C1FBD9DF}"/>
                    </a:ext>
                  </a:extLst>
                </p:cNvPr>
                <p:cNvSpPr/>
                <p:nvPr/>
              </p:nvSpPr>
              <p:spPr>
                <a:xfrm rot="11605860">
                  <a:off x="2813186" y="2498238"/>
                  <a:ext cx="126782" cy="160033"/>
                </a:xfrm>
                <a:prstGeom prst="cloud">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97" name="Group 96">
                <a:extLst>
                  <a:ext uri="{FF2B5EF4-FFF2-40B4-BE49-F238E27FC236}">
                    <a16:creationId xmlns:a16="http://schemas.microsoft.com/office/drawing/2014/main" id="{AA509E48-C065-4DE7-947D-514F06B043DE}"/>
                  </a:ext>
                </a:extLst>
              </p:cNvPr>
              <p:cNvGrpSpPr/>
              <p:nvPr/>
            </p:nvGrpSpPr>
            <p:grpSpPr>
              <a:xfrm>
                <a:off x="4460877" y="2616825"/>
                <a:ext cx="956345" cy="809334"/>
                <a:chOff x="2389527" y="2474250"/>
                <a:chExt cx="956345" cy="809334"/>
              </a:xfrm>
            </p:grpSpPr>
            <p:grpSp>
              <p:nvGrpSpPr>
                <p:cNvPr id="98" name="Group 97">
                  <a:extLst>
                    <a:ext uri="{FF2B5EF4-FFF2-40B4-BE49-F238E27FC236}">
                      <a16:creationId xmlns:a16="http://schemas.microsoft.com/office/drawing/2014/main" id="{D84EFD06-C238-4F40-AFD7-EEB614B58697}"/>
                    </a:ext>
                  </a:extLst>
                </p:cNvPr>
                <p:cNvGrpSpPr/>
                <p:nvPr/>
              </p:nvGrpSpPr>
              <p:grpSpPr>
                <a:xfrm>
                  <a:off x="2389527" y="2474250"/>
                  <a:ext cx="956345" cy="809334"/>
                  <a:chOff x="5134062" y="2638542"/>
                  <a:chExt cx="956345" cy="809334"/>
                </a:xfrm>
              </p:grpSpPr>
              <p:sp>
                <p:nvSpPr>
                  <p:cNvPr id="102" name="Cloud 101">
                    <a:extLst>
                      <a:ext uri="{FF2B5EF4-FFF2-40B4-BE49-F238E27FC236}">
                        <a16:creationId xmlns:a16="http://schemas.microsoft.com/office/drawing/2014/main" id="{8C8979D8-FE5C-4A0C-A9C5-7C54BEDD05A0}"/>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Flowchart: Delay 102">
                    <a:extLst>
                      <a:ext uri="{FF2B5EF4-FFF2-40B4-BE49-F238E27FC236}">
                        <a16:creationId xmlns:a16="http://schemas.microsoft.com/office/drawing/2014/main" id="{CD090CC7-258C-4F79-A924-8611C7CD394E}"/>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99" name="Cloud 98">
                  <a:extLst>
                    <a:ext uri="{FF2B5EF4-FFF2-40B4-BE49-F238E27FC236}">
                      <a16:creationId xmlns:a16="http://schemas.microsoft.com/office/drawing/2014/main" id="{5FFA0BA1-B2B7-42DC-BAFC-CC336D7E00BE}"/>
                    </a:ext>
                  </a:extLst>
                </p:cNvPr>
                <p:cNvSpPr/>
                <p:nvPr/>
              </p:nvSpPr>
              <p:spPr>
                <a:xfrm rot="11605860">
                  <a:off x="2516675" y="2495613"/>
                  <a:ext cx="169594" cy="100823"/>
                </a:xfrm>
                <a:prstGeom prst="cloud">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Cloud 99">
                  <a:extLst>
                    <a:ext uri="{FF2B5EF4-FFF2-40B4-BE49-F238E27FC236}">
                      <a16:creationId xmlns:a16="http://schemas.microsoft.com/office/drawing/2014/main" id="{5DD5725D-6DF2-424F-A611-83A03E017740}"/>
                    </a:ext>
                  </a:extLst>
                </p:cNvPr>
                <p:cNvSpPr/>
                <p:nvPr/>
              </p:nvSpPr>
              <p:spPr>
                <a:xfrm rot="11605860">
                  <a:off x="3049281" y="2480873"/>
                  <a:ext cx="214123" cy="158385"/>
                </a:xfrm>
                <a:prstGeom prst="cloud">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Cloud 100">
                  <a:extLst>
                    <a:ext uri="{FF2B5EF4-FFF2-40B4-BE49-F238E27FC236}">
                      <a16:creationId xmlns:a16="http://schemas.microsoft.com/office/drawing/2014/main" id="{6BA7598A-3996-4A5D-876D-ECD752F57D37}"/>
                    </a:ext>
                  </a:extLst>
                </p:cNvPr>
                <p:cNvSpPr/>
                <p:nvPr/>
              </p:nvSpPr>
              <p:spPr>
                <a:xfrm rot="11605860">
                  <a:off x="2771612" y="2487719"/>
                  <a:ext cx="154535" cy="163884"/>
                </a:xfrm>
                <a:prstGeom prst="cloud">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9" name="Group 8">
              <a:extLst>
                <a:ext uri="{FF2B5EF4-FFF2-40B4-BE49-F238E27FC236}">
                  <a16:creationId xmlns:a16="http://schemas.microsoft.com/office/drawing/2014/main" id="{E09BD817-E73C-432A-A7BF-DA0774673F25}"/>
                </a:ext>
              </a:extLst>
            </p:cNvPr>
            <p:cNvGrpSpPr/>
            <p:nvPr/>
          </p:nvGrpSpPr>
          <p:grpSpPr>
            <a:xfrm>
              <a:off x="407501" y="2169431"/>
              <a:ext cx="2076194" cy="1279894"/>
              <a:chOff x="545914" y="2890403"/>
              <a:chExt cx="2076194" cy="1264017"/>
            </a:xfrm>
          </p:grpSpPr>
          <p:grpSp>
            <p:nvGrpSpPr>
              <p:cNvPr id="76" name="Group 75">
                <a:extLst>
                  <a:ext uri="{FF2B5EF4-FFF2-40B4-BE49-F238E27FC236}">
                    <a16:creationId xmlns:a16="http://schemas.microsoft.com/office/drawing/2014/main" id="{ECEE17AC-47E1-454D-B77F-7D496256C7D0}"/>
                  </a:ext>
                </a:extLst>
              </p:cNvPr>
              <p:cNvGrpSpPr/>
              <p:nvPr/>
            </p:nvGrpSpPr>
            <p:grpSpPr>
              <a:xfrm>
                <a:off x="545914" y="2903182"/>
                <a:ext cx="2076194" cy="1251238"/>
                <a:chOff x="545914" y="2903182"/>
                <a:chExt cx="2076194" cy="1251238"/>
              </a:xfrm>
            </p:grpSpPr>
            <p:grpSp>
              <p:nvGrpSpPr>
                <p:cNvPr id="84" name="Group 83">
                  <a:extLst>
                    <a:ext uri="{FF2B5EF4-FFF2-40B4-BE49-F238E27FC236}">
                      <a16:creationId xmlns:a16="http://schemas.microsoft.com/office/drawing/2014/main" id="{09EB0F72-6971-44EC-88DD-BA388C865A2D}"/>
                    </a:ext>
                  </a:extLst>
                </p:cNvPr>
                <p:cNvGrpSpPr/>
                <p:nvPr/>
              </p:nvGrpSpPr>
              <p:grpSpPr>
                <a:xfrm>
                  <a:off x="545914" y="2903182"/>
                  <a:ext cx="2076194" cy="1251238"/>
                  <a:chOff x="512716" y="1893339"/>
                  <a:chExt cx="2076194" cy="1251238"/>
                </a:xfrm>
              </p:grpSpPr>
              <p:grpSp>
                <p:nvGrpSpPr>
                  <p:cNvPr id="86" name="Group 85">
                    <a:extLst>
                      <a:ext uri="{FF2B5EF4-FFF2-40B4-BE49-F238E27FC236}">
                        <a16:creationId xmlns:a16="http://schemas.microsoft.com/office/drawing/2014/main" id="{9E53FDEF-CE16-4B4D-B5E6-65993817D791}"/>
                      </a:ext>
                    </a:extLst>
                  </p:cNvPr>
                  <p:cNvGrpSpPr/>
                  <p:nvPr/>
                </p:nvGrpSpPr>
                <p:grpSpPr>
                  <a:xfrm>
                    <a:off x="512716" y="1893339"/>
                    <a:ext cx="2076194" cy="1251238"/>
                    <a:chOff x="2389527" y="2464002"/>
                    <a:chExt cx="956345" cy="819582"/>
                  </a:xfrm>
                </p:grpSpPr>
                <p:grpSp>
                  <p:nvGrpSpPr>
                    <p:cNvPr id="88" name="Group 87">
                      <a:extLst>
                        <a:ext uri="{FF2B5EF4-FFF2-40B4-BE49-F238E27FC236}">
                          <a16:creationId xmlns:a16="http://schemas.microsoft.com/office/drawing/2014/main" id="{A44D001D-3DD1-43D0-AF9C-8341F84403E9}"/>
                        </a:ext>
                      </a:extLst>
                    </p:cNvPr>
                    <p:cNvGrpSpPr/>
                    <p:nvPr/>
                  </p:nvGrpSpPr>
                  <p:grpSpPr>
                    <a:xfrm>
                      <a:off x="2389527" y="2474250"/>
                      <a:ext cx="956345" cy="809334"/>
                      <a:chOff x="5134062" y="2638542"/>
                      <a:chExt cx="956345" cy="809334"/>
                    </a:xfrm>
                  </p:grpSpPr>
                  <p:sp>
                    <p:nvSpPr>
                      <p:cNvPr id="92" name="Cloud 91">
                        <a:extLst>
                          <a:ext uri="{FF2B5EF4-FFF2-40B4-BE49-F238E27FC236}">
                            <a16:creationId xmlns:a16="http://schemas.microsoft.com/office/drawing/2014/main" id="{21592986-4118-44C8-8BBB-3044D987FC8F}"/>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Flowchart: Delay 92">
                        <a:extLst>
                          <a:ext uri="{FF2B5EF4-FFF2-40B4-BE49-F238E27FC236}">
                            <a16:creationId xmlns:a16="http://schemas.microsoft.com/office/drawing/2014/main" id="{00008359-1200-4E95-A11D-72F5AF87A551}"/>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89" name="Cloud 88">
                      <a:extLst>
                        <a:ext uri="{FF2B5EF4-FFF2-40B4-BE49-F238E27FC236}">
                          <a16:creationId xmlns:a16="http://schemas.microsoft.com/office/drawing/2014/main" id="{2EDD6F77-03EB-4A75-90DC-9D9D9D4F533B}"/>
                        </a:ext>
                      </a:extLst>
                    </p:cNvPr>
                    <p:cNvSpPr/>
                    <p:nvPr/>
                  </p:nvSpPr>
                  <p:spPr>
                    <a:xfrm rot="11605860">
                      <a:off x="2536576" y="2496167"/>
                      <a:ext cx="72389" cy="95347"/>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Cloud 89">
                      <a:extLst>
                        <a:ext uri="{FF2B5EF4-FFF2-40B4-BE49-F238E27FC236}">
                          <a16:creationId xmlns:a16="http://schemas.microsoft.com/office/drawing/2014/main" id="{47D7697C-8D40-455A-8C9C-E022FCF2456A}"/>
                        </a:ext>
                      </a:extLst>
                    </p:cNvPr>
                    <p:cNvSpPr/>
                    <p:nvPr/>
                  </p:nvSpPr>
                  <p:spPr>
                    <a:xfrm rot="11605860">
                      <a:off x="3055419" y="2480532"/>
                      <a:ext cx="95037" cy="80458"/>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Cloud 90">
                      <a:extLst>
                        <a:ext uri="{FF2B5EF4-FFF2-40B4-BE49-F238E27FC236}">
                          <a16:creationId xmlns:a16="http://schemas.microsoft.com/office/drawing/2014/main" id="{70A0DCB0-69B7-4828-92D5-E77A6A7A0589}"/>
                        </a:ext>
                      </a:extLst>
                    </p:cNvPr>
                    <p:cNvSpPr/>
                    <p:nvPr/>
                  </p:nvSpPr>
                  <p:spPr>
                    <a:xfrm rot="11605860">
                      <a:off x="2771342" y="2464002"/>
                      <a:ext cx="48029" cy="169348"/>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87" name="Cloud 86">
                    <a:extLst>
                      <a:ext uri="{FF2B5EF4-FFF2-40B4-BE49-F238E27FC236}">
                        <a16:creationId xmlns:a16="http://schemas.microsoft.com/office/drawing/2014/main" id="{B5F47C9F-55D4-4405-9AFE-A278981E7EE3}"/>
                      </a:ext>
                    </a:extLst>
                  </p:cNvPr>
                  <p:cNvSpPr/>
                  <p:nvPr/>
                </p:nvSpPr>
                <p:spPr>
                  <a:xfrm rot="11605860">
                    <a:off x="1006484" y="2070291"/>
                    <a:ext cx="157154" cy="145564"/>
                  </a:xfrm>
                  <a:prstGeom prst="cloud">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85" name="Cloud 84">
                  <a:extLst>
                    <a:ext uri="{FF2B5EF4-FFF2-40B4-BE49-F238E27FC236}">
                      <a16:creationId xmlns:a16="http://schemas.microsoft.com/office/drawing/2014/main" id="{5B46A6A8-EB1A-4F5E-9A4F-46C2C3C44157}"/>
                    </a:ext>
                  </a:extLst>
                </p:cNvPr>
                <p:cNvSpPr/>
                <p:nvPr/>
              </p:nvSpPr>
              <p:spPr>
                <a:xfrm rot="11605860">
                  <a:off x="1560958" y="2923150"/>
                  <a:ext cx="157154" cy="145564"/>
                </a:xfrm>
                <a:prstGeom prst="cloud">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7" name="Cloud 76">
                <a:extLst>
                  <a:ext uri="{FF2B5EF4-FFF2-40B4-BE49-F238E27FC236}">
                    <a16:creationId xmlns:a16="http://schemas.microsoft.com/office/drawing/2014/main" id="{87D6683E-6BE8-4F19-AF86-24F07C089C45}"/>
                  </a:ext>
                </a:extLst>
              </p:cNvPr>
              <p:cNvSpPr/>
              <p:nvPr/>
            </p:nvSpPr>
            <p:spPr>
              <a:xfrm rot="11605860">
                <a:off x="1747624" y="3051372"/>
                <a:ext cx="157154" cy="145564"/>
              </a:xfrm>
              <a:prstGeom prst="cloud">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Cloud 77">
                <a:extLst>
                  <a:ext uri="{FF2B5EF4-FFF2-40B4-BE49-F238E27FC236}">
                    <a16:creationId xmlns:a16="http://schemas.microsoft.com/office/drawing/2014/main" id="{3F6847DA-C072-4C4E-83A1-0EBF9FA461E4}"/>
                  </a:ext>
                </a:extLst>
              </p:cNvPr>
              <p:cNvSpPr/>
              <p:nvPr/>
            </p:nvSpPr>
            <p:spPr>
              <a:xfrm rot="11605860">
                <a:off x="2316985" y="3051410"/>
                <a:ext cx="157154" cy="145564"/>
              </a:xfrm>
              <a:prstGeom prst="cloud">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Cloud 78">
                <a:extLst>
                  <a:ext uri="{FF2B5EF4-FFF2-40B4-BE49-F238E27FC236}">
                    <a16:creationId xmlns:a16="http://schemas.microsoft.com/office/drawing/2014/main" id="{80121259-F67F-4826-9EBF-0E712B35C437}"/>
                  </a:ext>
                </a:extLst>
              </p:cNvPr>
              <p:cNvSpPr/>
              <p:nvPr/>
            </p:nvSpPr>
            <p:spPr>
              <a:xfrm rot="11605860">
                <a:off x="1690724" y="2890403"/>
                <a:ext cx="202576" cy="182465"/>
              </a:xfrm>
              <a:prstGeom prst="cloud">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Cloud 79">
                <a:extLst>
                  <a:ext uri="{FF2B5EF4-FFF2-40B4-BE49-F238E27FC236}">
                    <a16:creationId xmlns:a16="http://schemas.microsoft.com/office/drawing/2014/main" id="{EC7E6D2E-0AC3-4202-A55D-71C0C1851D3D}"/>
                  </a:ext>
                </a:extLst>
              </p:cNvPr>
              <p:cNvSpPr/>
              <p:nvPr/>
            </p:nvSpPr>
            <p:spPr>
              <a:xfrm rot="11605860">
                <a:off x="1170449" y="3006548"/>
                <a:ext cx="157154" cy="145564"/>
              </a:xfrm>
              <a:prstGeom prst="cloud">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1" name="Cloud 80">
                <a:extLst>
                  <a:ext uri="{FF2B5EF4-FFF2-40B4-BE49-F238E27FC236}">
                    <a16:creationId xmlns:a16="http://schemas.microsoft.com/office/drawing/2014/main" id="{2F3541D6-A1E6-41E1-8709-72BEC8F4B95E}"/>
                  </a:ext>
                </a:extLst>
              </p:cNvPr>
              <p:cNvSpPr/>
              <p:nvPr/>
            </p:nvSpPr>
            <p:spPr>
              <a:xfrm rot="11605860">
                <a:off x="776524" y="3074270"/>
                <a:ext cx="157154" cy="145564"/>
              </a:xfrm>
              <a:prstGeom prst="cloud">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Cloud 81">
                <a:extLst>
                  <a:ext uri="{FF2B5EF4-FFF2-40B4-BE49-F238E27FC236}">
                    <a16:creationId xmlns:a16="http://schemas.microsoft.com/office/drawing/2014/main" id="{0D5DA2F5-03CD-47B9-9FF3-D0F90B54FD7B}"/>
                  </a:ext>
                </a:extLst>
              </p:cNvPr>
              <p:cNvSpPr/>
              <p:nvPr/>
            </p:nvSpPr>
            <p:spPr>
              <a:xfrm rot="11605860">
                <a:off x="2072863" y="3068354"/>
                <a:ext cx="297374" cy="123080"/>
              </a:xfrm>
              <a:prstGeom prst="cloud">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Cloud 82">
                <a:extLst>
                  <a:ext uri="{FF2B5EF4-FFF2-40B4-BE49-F238E27FC236}">
                    <a16:creationId xmlns:a16="http://schemas.microsoft.com/office/drawing/2014/main" id="{840F22BD-BD07-42D7-8DDD-271AA179C621}"/>
                  </a:ext>
                </a:extLst>
              </p:cNvPr>
              <p:cNvSpPr/>
              <p:nvPr/>
            </p:nvSpPr>
            <p:spPr>
              <a:xfrm rot="11605860">
                <a:off x="1568595" y="3039432"/>
                <a:ext cx="157154" cy="145564"/>
              </a:xfrm>
              <a:prstGeom prst="cloud">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A0FF71DB-33C3-434E-B1B6-4C005242B3C3}"/>
                </a:ext>
              </a:extLst>
            </p:cNvPr>
            <p:cNvGrpSpPr/>
            <p:nvPr/>
          </p:nvGrpSpPr>
          <p:grpSpPr>
            <a:xfrm>
              <a:off x="6800087" y="2081099"/>
              <a:ext cx="2013416" cy="1315971"/>
              <a:chOff x="6885849" y="1623190"/>
              <a:chExt cx="2013416" cy="1299647"/>
            </a:xfrm>
          </p:grpSpPr>
          <p:grpSp>
            <p:nvGrpSpPr>
              <p:cNvPr id="11" name="Group 10">
                <a:extLst>
                  <a:ext uri="{FF2B5EF4-FFF2-40B4-BE49-F238E27FC236}">
                    <a16:creationId xmlns:a16="http://schemas.microsoft.com/office/drawing/2014/main" id="{8A6C80C0-E258-4CC7-BAC3-F61B0903DE6F}"/>
                  </a:ext>
                </a:extLst>
              </p:cNvPr>
              <p:cNvGrpSpPr/>
              <p:nvPr/>
            </p:nvGrpSpPr>
            <p:grpSpPr>
              <a:xfrm>
                <a:off x="7108080" y="1623190"/>
                <a:ext cx="432148" cy="371061"/>
                <a:chOff x="2389527" y="2474250"/>
                <a:chExt cx="956345" cy="809334"/>
              </a:xfrm>
            </p:grpSpPr>
            <p:grpSp>
              <p:nvGrpSpPr>
                <p:cNvPr id="72" name="Group 71">
                  <a:extLst>
                    <a:ext uri="{FF2B5EF4-FFF2-40B4-BE49-F238E27FC236}">
                      <a16:creationId xmlns:a16="http://schemas.microsoft.com/office/drawing/2014/main" id="{E39C8EDF-7BD9-44A0-B724-8F294588FF52}"/>
                    </a:ext>
                  </a:extLst>
                </p:cNvPr>
                <p:cNvGrpSpPr/>
                <p:nvPr/>
              </p:nvGrpSpPr>
              <p:grpSpPr>
                <a:xfrm>
                  <a:off x="2389527" y="2474250"/>
                  <a:ext cx="956345" cy="809334"/>
                  <a:chOff x="5134062" y="2638542"/>
                  <a:chExt cx="956345" cy="809334"/>
                </a:xfrm>
              </p:grpSpPr>
              <p:sp>
                <p:nvSpPr>
                  <p:cNvPr id="74" name="Cloud 73">
                    <a:extLst>
                      <a:ext uri="{FF2B5EF4-FFF2-40B4-BE49-F238E27FC236}">
                        <a16:creationId xmlns:a16="http://schemas.microsoft.com/office/drawing/2014/main" id="{EBE83526-8DF1-4E3B-852F-D8D5076D5503}"/>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Flowchart: Delay 74">
                    <a:extLst>
                      <a:ext uri="{FF2B5EF4-FFF2-40B4-BE49-F238E27FC236}">
                        <a16:creationId xmlns:a16="http://schemas.microsoft.com/office/drawing/2014/main" id="{61B30A29-C927-4F6D-8B20-7185ED6907C8}"/>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73" name="Cloud 72">
                  <a:extLst>
                    <a:ext uri="{FF2B5EF4-FFF2-40B4-BE49-F238E27FC236}">
                      <a16:creationId xmlns:a16="http://schemas.microsoft.com/office/drawing/2014/main" id="{5571B53C-4809-4431-9042-45F00D4D5AEB}"/>
                    </a:ext>
                  </a:extLst>
                </p:cNvPr>
                <p:cNvSpPr/>
                <p:nvPr/>
              </p:nvSpPr>
              <p:spPr>
                <a:xfrm rot="11605860">
                  <a:off x="2727684" y="2531535"/>
                  <a:ext cx="169594" cy="100823"/>
                </a:xfrm>
                <a:prstGeom prst="cloud">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52FE28C6-D0A5-476C-9E32-EE6E82E107B7}"/>
                  </a:ext>
                </a:extLst>
              </p:cNvPr>
              <p:cNvGrpSpPr/>
              <p:nvPr/>
            </p:nvGrpSpPr>
            <p:grpSpPr>
              <a:xfrm>
                <a:off x="7540228" y="1787341"/>
                <a:ext cx="432148" cy="371061"/>
                <a:chOff x="2389527" y="2474250"/>
                <a:chExt cx="956345" cy="809334"/>
              </a:xfrm>
            </p:grpSpPr>
            <p:grpSp>
              <p:nvGrpSpPr>
                <p:cNvPr id="68" name="Group 67">
                  <a:extLst>
                    <a:ext uri="{FF2B5EF4-FFF2-40B4-BE49-F238E27FC236}">
                      <a16:creationId xmlns:a16="http://schemas.microsoft.com/office/drawing/2014/main" id="{8EF41FD3-51FC-4F5D-937F-ECDEE095FD0E}"/>
                    </a:ext>
                  </a:extLst>
                </p:cNvPr>
                <p:cNvGrpSpPr/>
                <p:nvPr/>
              </p:nvGrpSpPr>
              <p:grpSpPr>
                <a:xfrm>
                  <a:off x="2389527" y="2474250"/>
                  <a:ext cx="956345" cy="809334"/>
                  <a:chOff x="5134062" y="2638542"/>
                  <a:chExt cx="956345" cy="809334"/>
                </a:xfrm>
              </p:grpSpPr>
              <p:sp>
                <p:nvSpPr>
                  <p:cNvPr id="70" name="Cloud 69">
                    <a:extLst>
                      <a:ext uri="{FF2B5EF4-FFF2-40B4-BE49-F238E27FC236}">
                        <a16:creationId xmlns:a16="http://schemas.microsoft.com/office/drawing/2014/main" id="{8056FC83-2BCC-49B9-9E93-31A2F270A79B}"/>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Flowchart: Delay 70">
                    <a:extLst>
                      <a:ext uri="{FF2B5EF4-FFF2-40B4-BE49-F238E27FC236}">
                        <a16:creationId xmlns:a16="http://schemas.microsoft.com/office/drawing/2014/main" id="{D2B3ACF9-9A31-4E15-A202-4C91F6795F9D}"/>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69" name="Cloud 68">
                  <a:extLst>
                    <a:ext uri="{FF2B5EF4-FFF2-40B4-BE49-F238E27FC236}">
                      <a16:creationId xmlns:a16="http://schemas.microsoft.com/office/drawing/2014/main" id="{507F155B-455A-4DCF-A44D-4FBA88C86FDA}"/>
                    </a:ext>
                  </a:extLst>
                </p:cNvPr>
                <p:cNvSpPr/>
                <p:nvPr/>
              </p:nvSpPr>
              <p:spPr>
                <a:xfrm rot="11605860">
                  <a:off x="2727684" y="2531535"/>
                  <a:ext cx="169594" cy="100823"/>
                </a:xfrm>
                <a:prstGeom prst="cloud">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16DF69C0-B1E1-45CA-8FCD-C540A6103A6F}"/>
                  </a:ext>
                </a:extLst>
              </p:cNvPr>
              <p:cNvGrpSpPr/>
              <p:nvPr/>
            </p:nvGrpSpPr>
            <p:grpSpPr>
              <a:xfrm>
                <a:off x="6885849" y="1858561"/>
                <a:ext cx="432148" cy="371061"/>
                <a:chOff x="2389527" y="2474250"/>
                <a:chExt cx="956345" cy="809334"/>
              </a:xfrm>
            </p:grpSpPr>
            <p:grpSp>
              <p:nvGrpSpPr>
                <p:cNvPr id="64" name="Group 63">
                  <a:extLst>
                    <a:ext uri="{FF2B5EF4-FFF2-40B4-BE49-F238E27FC236}">
                      <a16:creationId xmlns:a16="http://schemas.microsoft.com/office/drawing/2014/main" id="{24B574E0-AC8A-409B-A02F-C708E728B1EC}"/>
                    </a:ext>
                  </a:extLst>
                </p:cNvPr>
                <p:cNvGrpSpPr/>
                <p:nvPr/>
              </p:nvGrpSpPr>
              <p:grpSpPr>
                <a:xfrm>
                  <a:off x="2389527" y="2474250"/>
                  <a:ext cx="956345" cy="809334"/>
                  <a:chOff x="5134062" y="2638542"/>
                  <a:chExt cx="956345" cy="809334"/>
                </a:xfrm>
              </p:grpSpPr>
              <p:sp>
                <p:nvSpPr>
                  <p:cNvPr id="66" name="Cloud 65">
                    <a:extLst>
                      <a:ext uri="{FF2B5EF4-FFF2-40B4-BE49-F238E27FC236}">
                        <a16:creationId xmlns:a16="http://schemas.microsoft.com/office/drawing/2014/main" id="{E64FF72C-F5B8-4C88-B38F-C36EB5CE4048}"/>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Flowchart: Delay 66">
                    <a:extLst>
                      <a:ext uri="{FF2B5EF4-FFF2-40B4-BE49-F238E27FC236}">
                        <a16:creationId xmlns:a16="http://schemas.microsoft.com/office/drawing/2014/main" id="{76D83EF8-0798-48BE-8328-C59414B4CD44}"/>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65" name="Cloud 64">
                  <a:extLst>
                    <a:ext uri="{FF2B5EF4-FFF2-40B4-BE49-F238E27FC236}">
                      <a16:creationId xmlns:a16="http://schemas.microsoft.com/office/drawing/2014/main" id="{44950F2E-B1FA-4F7E-BD07-39A5BF7DD5B0}"/>
                    </a:ext>
                  </a:extLst>
                </p:cNvPr>
                <p:cNvSpPr/>
                <p:nvPr/>
              </p:nvSpPr>
              <p:spPr>
                <a:xfrm rot="11605860">
                  <a:off x="2727684" y="2531535"/>
                  <a:ext cx="169594" cy="100823"/>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81F6E1C3-3463-4D01-8E39-0882E5E779C9}"/>
                  </a:ext>
                </a:extLst>
              </p:cNvPr>
              <p:cNvGrpSpPr/>
              <p:nvPr/>
            </p:nvGrpSpPr>
            <p:grpSpPr>
              <a:xfrm>
                <a:off x="7165697" y="2001505"/>
                <a:ext cx="432148" cy="371061"/>
                <a:chOff x="2389527" y="2474250"/>
                <a:chExt cx="956345" cy="809334"/>
              </a:xfrm>
            </p:grpSpPr>
            <p:grpSp>
              <p:nvGrpSpPr>
                <p:cNvPr id="60" name="Group 59">
                  <a:extLst>
                    <a:ext uri="{FF2B5EF4-FFF2-40B4-BE49-F238E27FC236}">
                      <a16:creationId xmlns:a16="http://schemas.microsoft.com/office/drawing/2014/main" id="{D5DDF12C-0BD9-4C1A-9877-0ADCA4CF5A48}"/>
                    </a:ext>
                  </a:extLst>
                </p:cNvPr>
                <p:cNvGrpSpPr/>
                <p:nvPr/>
              </p:nvGrpSpPr>
              <p:grpSpPr>
                <a:xfrm>
                  <a:off x="2389527" y="2474250"/>
                  <a:ext cx="956345" cy="809334"/>
                  <a:chOff x="5134062" y="2638542"/>
                  <a:chExt cx="956345" cy="809334"/>
                </a:xfrm>
              </p:grpSpPr>
              <p:sp>
                <p:nvSpPr>
                  <p:cNvPr id="62" name="Cloud 61">
                    <a:extLst>
                      <a:ext uri="{FF2B5EF4-FFF2-40B4-BE49-F238E27FC236}">
                        <a16:creationId xmlns:a16="http://schemas.microsoft.com/office/drawing/2014/main" id="{D4C09C76-5A50-4193-93B3-C6043DD5FFDB}"/>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Flowchart: Delay 62">
                    <a:extLst>
                      <a:ext uri="{FF2B5EF4-FFF2-40B4-BE49-F238E27FC236}">
                        <a16:creationId xmlns:a16="http://schemas.microsoft.com/office/drawing/2014/main" id="{11E5615A-DFC1-4F9D-B904-C0E8A4E64DF2}"/>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61" name="Cloud 60">
                  <a:extLst>
                    <a:ext uri="{FF2B5EF4-FFF2-40B4-BE49-F238E27FC236}">
                      <a16:creationId xmlns:a16="http://schemas.microsoft.com/office/drawing/2014/main" id="{FE37A9F2-E3F5-4F3B-89CB-F2D0EF477894}"/>
                    </a:ext>
                  </a:extLst>
                </p:cNvPr>
                <p:cNvSpPr/>
                <p:nvPr/>
              </p:nvSpPr>
              <p:spPr>
                <a:xfrm rot="11605860">
                  <a:off x="2727684" y="2531535"/>
                  <a:ext cx="169594" cy="100823"/>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87CC7455-9353-4FB7-A195-AB962E99C36F}"/>
                  </a:ext>
                </a:extLst>
              </p:cNvPr>
              <p:cNvGrpSpPr/>
              <p:nvPr/>
            </p:nvGrpSpPr>
            <p:grpSpPr>
              <a:xfrm>
                <a:off x="7938363" y="1860805"/>
                <a:ext cx="432148" cy="371061"/>
                <a:chOff x="2389527" y="2474250"/>
                <a:chExt cx="956345" cy="809334"/>
              </a:xfrm>
            </p:grpSpPr>
            <p:grpSp>
              <p:nvGrpSpPr>
                <p:cNvPr id="56" name="Group 55">
                  <a:extLst>
                    <a:ext uri="{FF2B5EF4-FFF2-40B4-BE49-F238E27FC236}">
                      <a16:creationId xmlns:a16="http://schemas.microsoft.com/office/drawing/2014/main" id="{7DD16D4F-1BC7-457E-9E7A-2342D2BC3277}"/>
                    </a:ext>
                  </a:extLst>
                </p:cNvPr>
                <p:cNvGrpSpPr/>
                <p:nvPr/>
              </p:nvGrpSpPr>
              <p:grpSpPr>
                <a:xfrm>
                  <a:off x="2389527" y="2474250"/>
                  <a:ext cx="956345" cy="809334"/>
                  <a:chOff x="5134062" y="2638542"/>
                  <a:chExt cx="956345" cy="809334"/>
                </a:xfrm>
              </p:grpSpPr>
              <p:sp>
                <p:nvSpPr>
                  <p:cNvPr id="58" name="Cloud 57">
                    <a:extLst>
                      <a:ext uri="{FF2B5EF4-FFF2-40B4-BE49-F238E27FC236}">
                        <a16:creationId xmlns:a16="http://schemas.microsoft.com/office/drawing/2014/main" id="{A9FBFF19-05E8-46E6-BAA7-DFC185A170DD}"/>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lowchart: Delay 58">
                    <a:extLst>
                      <a:ext uri="{FF2B5EF4-FFF2-40B4-BE49-F238E27FC236}">
                        <a16:creationId xmlns:a16="http://schemas.microsoft.com/office/drawing/2014/main" id="{DA9E6F4E-B1B7-44F8-ACC6-0AA668CFBAEC}"/>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57" name="Cloud 56">
                  <a:extLst>
                    <a:ext uri="{FF2B5EF4-FFF2-40B4-BE49-F238E27FC236}">
                      <a16:creationId xmlns:a16="http://schemas.microsoft.com/office/drawing/2014/main" id="{110F13F4-BC96-48BB-BA15-0D3F274AA784}"/>
                    </a:ext>
                  </a:extLst>
                </p:cNvPr>
                <p:cNvSpPr/>
                <p:nvPr/>
              </p:nvSpPr>
              <p:spPr>
                <a:xfrm rot="11605860">
                  <a:off x="2727684" y="2531535"/>
                  <a:ext cx="169594" cy="100823"/>
                </a:xfrm>
                <a:prstGeom prst="cloud">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F753CD55-1056-4CE1-A568-84CA44108C57}"/>
                  </a:ext>
                </a:extLst>
              </p:cNvPr>
              <p:cNvGrpSpPr/>
              <p:nvPr/>
            </p:nvGrpSpPr>
            <p:grpSpPr>
              <a:xfrm>
                <a:off x="6967880" y="2369491"/>
                <a:ext cx="432148" cy="371061"/>
                <a:chOff x="2389527" y="2474250"/>
                <a:chExt cx="956345" cy="809334"/>
              </a:xfrm>
            </p:grpSpPr>
            <p:grpSp>
              <p:nvGrpSpPr>
                <p:cNvPr id="52" name="Group 51">
                  <a:extLst>
                    <a:ext uri="{FF2B5EF4-FFF2-40B4-BE49-F238E27FC236}">
                      <a16:creationId xmlns:a16="http://schemas.microsoft.com/office/drawing/2014/main" id="{49760D3F-BA2A-4FE3-8B06-91905FA0233C}"/>
                    </a:ext>
                  </a:extLst>
                </p:cNvPr>
                <p:cNvGrpSpPr/>
                <p:nvPr/>
              </p:nvGrpSpPr>
              <p:grpSpPr>
                <a:xfrm>
                  <a:off x="2389527" y="2474250"/>
                  <a:ext cx="956345" cy="809334"/>
                  <a:chOff x="5134062" y="2638542"/>
                  <a:chExt cx="956345" cy="809334"/>
                </a:xfrm>
              </p:grpSpPr>
              <p:sp>
                <p:nvSpPr>
                  <p:cNvPr id="54" name="Cloud 53">
                    <a:extLst>
                      <a:ext uri="{FF2B5EF4-FFF2-40B4-BE49-F238E27FC236}">
                        <a16:creationId xmlns:a16="http://schemas.microsoft.com/office/drawing/2014/main" id="{DFB01B36-CA59-4457-952C-0FAFADD92AA9}"/>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Flowchart: Delay 54">
                    <a:extLst>
                      <a:ext uri="{FF2B5EF4-FFF2-40B4-BE49-F238E27FC236}">
                        <a16:creationId xmlns:a16="http://schemas.microsoft.com/office/drawing/2014/main" id="{B8866BDB-4E1A-441E-BE15-59867DB26207}"/>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53" name="Cloud 52">
                  <a:extLst>
                    <a:ext uri="{FF2B5EF4-FFF2-40B4-BE49-F238E27FC236}">
                      <a16:creationId xmlns:a16="http://schemas.microsoft.com/office/drawing/2014/main" id="{2641ACE6-F168-4227-97EB-C31A81B3B116}"/>
                    </a:ext>
                  </a:extLst>
                </p:cNvPr>
                <p:cNvSpPr/>
                <p:nvPr/>
              </p:nvSpPr>
              <p:spPr>
                <a:xfrm rot="11605860">
                  <a:off x="2727684" y="2531535"/>
                  <a:ext cx="169594" cy="100823"/>
                </a:xfrm>
                <a:prstGeom prst="cloud">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55F657C6-F9E0-4A05-B2C7-608962B55D00}"/>
                  </a:ext>
                </a:extLst>
              </p:cNvPr>
              <p:cNvGrpSpPr/>
              <p:nvPr/>
            </p:nvGrpSpPr>
            <p:grpSpPr>
              <a:xfrm>
                <a:off x="7486790" y="2226377"/>
                <a:ext cx="432148" cy="371061"/>
                <a:chOff x="2389527" y="2474250"/>
                <a:chExt cx="956345" cy="809334"/>
              </a:xfrm>
            </p:grpSpPr>
            <p:grpSp>
              <p:nvGrpSpPr>
                <p:cNvPr id="48" name="Group 47">
                  <a:extLst>
                    <a:ext uri="{FF2B5EF4-FFF2-40B4-BE49-F238E27FC236}">
                      <a16:creationId xmlns:a16="http://schemas.microsoft.com/office/drawing/2014/main" id="{1FE897B2-95A4-48EA-B5E3-1975B12FF319}"/>
                    </a:ext>
                  </a:extLst>
                </p:cNvPr>
                <p:cNvGrpSpPr/>
                <p:nvPr/>
              </p:nvGrpSpPr>
              <p:grpSpPr>
                <a:xfrm>
                  <a:off x="2389527" y="2474250"/>
                  <a:ext cx="956345" cy="809334"/>
                  <a:chOff x="5134062" y="2638542"/>
                  <a:chExt cx="956345" cy="809334"/>
                </a:xfrm>
              </p:grpSpPr>
              <p:sp>
                <p:nvSpPr>
                  <p:cNvPr id="50" name="Cloud 49">
                    <a:extLst>
                      <a:ext uri="{FF2B5EF4-FFF2-40B4-BE49-F238E27FC236}">
                        <a16:creationId xmlns:a16="http://schemas.microsoft.com/office/drawing/2014/main" id="{C61D34A6-2A1C-4C98-B9DD-337DCCC8D2CC}"/>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Flowchart: Delay 50">
                    <a:extLst>
                      <a:ext uri="{FF2B5EF4-FFF2-40B4-BE49-F238E27FC236}">
                        <a16:creationId xmlns:a16="http://schemas.microsoft.com/office/drawing/2014/main" id="{B60ADEF8-46E0-45D2-9702-01592AE86764}"/>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49" name="Cloud 48">
                  <a:extLst>
                    <a:ext uri="{FF2B5EF4-FFF2-40B4-BE49-F238E27FC236}">
                      <a16:creationId xmlns:a16="http://schemas.microsoft.com/office/drawing/2014/main" id="{209CF9DA-FAD9-4694-B15B-33C7586F6336}"/>
                    </a:ext>
                  </a:extLst>
                </p:cNvPr>
                <p:cNvSpPr/>
                <p:nvPr/>
              </p:nvSpPr>
              <p:spPr>
                <a:xfrm rot="11605860">
                  <a:off x="2733653" y="2481563"/>
                  <a:ext cx="259647" cy="161938"/>
                </a:xfrm>
                <a:prstGeom prst="cloud">
                  <a:avLst/>
                </a:prstGeom>
                <a:solidFill>
                  <a:srgbClr val="FB5FF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AEA6B380-4A7E-4BFD-AB15-C1BC17C78818}"/>
                  </a:ext>
                </a:extLst>
              </p:cNvPr>
              <p:cNvGrpSpPr/>
              <p:nvPr/>
            </p:nvGrpSpPr>
            <p:grpSpPr>
              <a:xfrm>
                <a:off x="8082419" y="2352292"/>
                <a:ext cx="432390" cy="405037"/>
                <a:chOff x="2388991" y="2400144"/>
                <a:chExt cx="956881" cy="883440"/>
              </a:xfrm>
            </p:grpSpPr>
            <p:grpSp>
              <p:nvGrpSpPr>
                <p:cNvPr id="44" name="Group 43">
                  <a:extLst>
                    <a:ext uri="{FF2B5EF4-FFF2-40B4-BE49-F238E27FC236}">
                      <a16:creationId xmlns:a16="http://schemas.microsoft.com/office/drawing/2014/main" id="{89FA30FC-24F9-45C4-BD1C-05E9CBCB3EC5}"/>
                    </a:ext>
                  </a:extLst>
                </p:cNvPr>
                <p:cNvGrpSpPr/>
                <p:nvPr/>
              </p:nvGrpSpPr>
              <p:grpSpPr>
                <a:xfrm>
                  <a:off x="2389527" y="2474250"/>
                  <a:ext cx="956345" cy="809334"/>
                  <a:chOff x="5134062" y="2638542"/>
                  <a:chExt cx="956345" cy="809334"/>
                </a:xfrm>
              </p:grpSpPr>
              <p:sp>
                <p:nvSpPr>
                  <p:cNvPr id="46" name="Cloud 45">
                    <a:extLst>
                      <a:ext uri="{FF2B5EF4-FFF2-40B4-BE49-F238E27FC236}">
                        <a16:creationId xmlns:a16="http://schemas.microsoft.com/office/drawing/2014/main" id="{21C6A229-0E1B-4EB7-A6BD-3F91D8A223B0}"/>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Flowchart: Delay 46">
                    <a:extLst>
                      <a:ext uri="{FF2B5EF4-FFF2-40B4-BE49-F238E27FC236}">
                        <a16:creationId xmlns:a16="http://schemas.microsoft.com/office/drawing/2014/main" id="{FB5900AA-82CC-4494-9D34-91CD7AA27A4A}"/>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45" name="Cloud 44">
                  <a:extLst>
                    <a:ext uri="{FF2B5EF4-FFF2-40B4-BE49-F238E27FC236}">
                      <a16:creationId xmlns:a16="http://schemas.microsoft.com/office/drawing/2014/main" id="{CF778646-D095-4B94-A09D-7990641E3DBD}"/>
                    </a:ext>
                  </a:extLst>
                </p:cNvPr>
                <p:cNvSpPr/>
                <p:nvPr/>
              </p:nvSpPr>
              <p:spPr>
                <a:xfrm rot="11605860">
                  <a:off x="2388991" y="2400144"/>
                  <a:ext cx="523984" cy="192908"/>
                </a:xfrm>
                <a:prstGeom prst="cloud">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536D6182-17C1-48C4-B938-2351AD4327BB}"/>
                  </a:ext>
                </a:extLst>
              </p:cNvPr>
              <p:cNvGrpSpPr/>
              <p:nvPr/>
            </p:nvGrpSpPr>
            <p:grpSpPr>
              <a:xfrm>
                <a:off x="8236818" y="2092898"/>
                <a:ext cx="432148" cy="371061"/>
                <a:chOff x="2389527" y="2474250"/>
                <a:chExt cx="956345" cy="809334"/>
              </a:xfrm>
            </p:grpSpPr>
            <p:grpSp>
              <p:nvGrpSpPr>
                <p:cNvPr id="40" name="Group 39">
                  <a:extLst>
                    <a:ext uri="{FF2B5EF4-FFF2-40B4-BE49-F238E27FC236}">
                      <a16:creationId xmlns:a16="http://schemas.microsoft.com/office/drawing/2014/main" id="{5325E511-247F-4A60-9554-DB1B327AC8D3}"/>
                    </a:ext>
                  </a:extLst>
                </p:cNvPr>
                <p:cNvGrpSpPr/>
                <p:nvPr/>
              </p:nvGrpSpPr>
              <p:grpSpPr>
                <a:xfrm>
                  <a:off x="2389527" y="2474250"/>
                  <a:ext cx="956345" cy="809334"/>
                  <a:chOff x="5134062" y="2638542"/>
                  <a:chExt cx="956345" cy="809334"/>
                </a:xfrm>
              </p:grpSpPr>
              <p:sp>
                <p:nvSpPr>
                  <p:cNvPr id="42" name="Cloud 41">
                    <a:extLst>
                      <a:ext uri="{FF2B5EF4-FFF2-40B4-BE49-F238E27FC236}">
                        <a16:creationId xmlns:a16="http://schemas.microsoft.com/office/drawing/2014/main" id="{E6E14A72-929C-48B0-9107-1F4EB7439703}"/>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Flowchart: Delay 42">
                    <a:extLst>
                      <a:ext uri="{FF2B5EF4-FFF2-40B4-BE49-F238E27FC236}">
                        <a16:creationId xmlns:a16="http://schemas.microsoft.com/office/drawing/2014/main" id="{D9C7A165-349A-4054-A8B3-5B46CF9A32EA}"/>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41" name="Cloud 40">
                  <a:extLst>
                    <a:ext uri="{FF2B5EF4-FFF2-40B4-BE49-F238E27FC236}">
                      <a16:creationId xmlns:a16="http://schemas.microsoft.com/office/drawing/2014/main" id="{343EB82D-0D81-4D87-A27C-6A180BD4A8AC}"/>
                    </a:ext>
                  </a:extLst>
                </p:cNvPr>
                <p:cNvSpPr/>
                <p:nvPr/>
              </p:nvSpPr>
              <p:spPr>
                <a:xfrm rot="11605860">
                  <a:off x="2727684" y="2531535"/>
                  <a:ext cx="169594" cy="100823"/>
                </a:xfrm>
                <a:prstGeom prst="cloud">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1E3F5D39-D605-4A67-9646-CD1724B21D74}"/>
                  </a:ext>
                </a:extLst>
              </p:cNvPr>
              <p:cNvGrpSpPr/>
              <p:nvPr/>
            </p:nvGrpSpPr>
            <p:grpSpPr>
              <a:xfrm>
                <a:off x="7691905" y="1625968"/>
                <a:ext cx="432148" cy="371061"/>
                <a:chOff x="2389527" y="2474250"/>
                <a:chExt cx="956345" cy="809334"/>
              </a:xfrm>
            </p:grpSpPr>
            <p:grpSp>
              <p:nvGrpSpPr>
                <p:cNvPr id="36" name="Group 35">
                  <a:extLst>
                    <a:ext uri="{FF2B5EF4-FFF2-40B4-BE49-F238E27FC236}">
                      <a16:creationId xmlns:a16="http://schemas.microsoft.com/office/drawing/2014/main" id="{3F40B096-D1A6-48CF-BA52-C488C4C83C17}"/>
                    </a:ext>
                  </a:extLst>
                </p:cNvPr>
                <p:cNvGrpSpPr/>
                <p:nvPr/>
              </p:nvGrpSpPr>
              <p:grpSpPr>
                <a:xfrm>
                  <a:off x="2389527" y="2474250"/>
                  <a:ext cx="956345" cy="809334"/>
                  <a:chOff x="5134062" y="2638542"/>
                  <a:chExt cx="956345" cy="809334"/>
                </a:xfrm>
              </p:grpSpPr>
              <p:sp>
                <p:nvSpPr>
                  <p:cNvPr id="38" name="Cloud 37">
                    <a:extLst>
                      <a:ext uri="{FF2B5EF4-FFF2-40B4-BE49-F238E27FC236}">
                        <a16:creationId xmlns:a16="http://schemas.microsoft.com/office/drawing/2014/main" id="{0FF3416E-F143-40DA-A555-B13020167240}"/>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Flowchart: Delay 38">
                    <a:extLst>
                      <a:ext uri="{FF2B5EF4-FFF2-40B4-BE49-F238E27FC236}">
                        <a16:creationId xmlns:a16="http://schemas.microsoft.com/office/drawing/2014/main" id="{65D281A1-8608-45CA-B058-197FE8372429}"/>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37" name="Cloud 36">
                  <a:extLst>
                    <a:ext uri="{FF2B5EF4-FFF2-40B4-BE49-F238E27FC236}">
                      <a16:creationId xmlns:a16="http://schemas.microsoft.com/office/drawing/2014/main" id="{54084B85-B732-4506-955C-9BE037D8F792}"/>
                    </a:ext>
                  </a:extLst>
                </p:cNvPr>
                <p:cNvSpPr/>
                <p:nvPr/>
              </p:nvSpPr>
              <p:spPr>
                <a:xfrm rot="11605860">
                  <a:off x="2710501" y="2540779"/>
                  <a:ext cx="266432" cy="235397"/>
                </a:xfrm>
                <a:prstGeom prst="cloud">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870109D0-BCEF-426B-B967-1EE4E820488C}"/>
                  </a:ext>
                </a:extLst>
              </p:cNvPr>
              <p:cNvGrpSpPr/>
              <p:nvPr/>
            </p:nvGrpSpPr>
            <p:grpSpPr>
              <a:xfrm>
                <a:off x="7334410" y="2551776"/>
                <a:ext cx="432148" cy="371061"/>
                <a:chOff x="2389527" y="2474250"/>
                <a:chExt cx="956345" cy="809334"/>
              </a:xfrm>
            </p:grpSpPr>
            <p:grpSp>
              <p:nvGrpSpPr>
                <p:cNvPr id="32" name="Group 31">
                  <a:extLst>
                    <a:ext uri="{FF2B5EF4-FFF2-40B4-BE49-F238E27FC236}">
                      <a16:creationId xmlns:a16="http://schemas.microsoft.com/office/drawing/2014/main" id="{68739FC5-316B-4129-8378-7CE77D23E31E}"/>
                    </a:ext>
                  </a:extLst>
                </p:cNvPr>
                <p:cNvGrpSpPr/>
                <p:nvPr/>
              </p:nvGrpSpPr>
              <p:grpSpPr>
                <a:xfrm>
                  <a:off x="2389527" y="2474250"/>
                  <a:ext cx="956345" cy="809334"/>
                  <a:chOff x="5134062" y="2638542"/>
                  <a:chExt cx="956345" cy="809334"/>
                </a:xfrm>
              </p:grpSpPr>
              <p:sp>
                <p:nvSpPr>
                  <p:cNvPr id="34" name="Cloud 33">
                    <a:extLst>
                      <a:ext uri="{FF2B5EF4-FFF2-40B4-BE49-F238E27FC236}">
                        <a16:creationId xmlns:a16="http://schemas.microsoft.com/office/drawing/2014/main" id="{55AC0081-0D03-4CC0-A2C4-2D69474BDC91}"/>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lowchart: Delay 34">
                    <a:extLst>
                      <a:ext uri="{FF2B5EF4-FFF2-40B4-BE49-F238E27FC236}">
                        <a16:creationId xmlns:a16="http://schemas.microsoft.com/office/drawing/2014/main" id="{BF5A0C0A-D55F-43BB-AB7D-9FED339D472C}"/>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33" name="Cloud 32">
                  <a:extLst>
                    <a:ext uri="{FF2B5EF4-FFF2-40B4-BE49-F238E27FC236}">
                      <a16:creationId xmlns:a16="http://schemas.microsoft.com/office/drawing/2014/main" id="{4844383D-3C4F-40D3-965A-1B052FF42EF3}"/>
                    </a:ext>
                  </a:extLst>
                </p:cNvPr>
                <p:cNvSpPr/>
                <p:nvPr/>
              </p:nvSpPr>
              <p:spPr>
                <a:xfrm rot="11605860">
                  <a:off x="2727684" y="2531535"/>
                  <a:ext cx="169594" cy="100823"/>
                </a:xfrm>
                <a:prstGeom prst="cloud">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46B92E27-B508-435B-A183-B58F7525976E}"/>
                  </a:ext>
                </a:extLst>
              </p:cNvPr>
              <p:cNvGrpSpPr/>
              <p:nvPr/>
            </p:nvGrpSpPr>
            <p:grpSpPr>
              <a:xfrm>
                <a:off x="7788385" y="2500596"/>
                <a:ext cx="432148" cy="371061"/>
                <a:chOff x="2389527" y="2474250"/>
                <a:chExt cx="956345" cy="809334"/>
              </a:xfrm>
            </p:grpSpPr>
            <p:grpSp>
              <p:nvGrpSpPr>
                <p:cNvPr id="28" name="Group 27">
                  <a:extLst>
                    <a:ext uri="{FF2B5EF4-FFF2-40B4-BE49-F238E27FC236}">
                      <a16:creationId xmlns:a16="http://schemas.microsoft.com/office/drawing/2014/main" id="{E8C3C290-55FE-4237-869D-F6E061304D8E}"/>
                    </a:ext>
                  </a:extLst>
                </p:cNvPr>
                <p:cNvGrpSpPr/>
                <p:nvPr/>
              </p:nvGrpSpPr>
              <p:grpSpPr>
                <a:xfrm>
                  <a:off x="2389527" y="2474250"/>
                  <a:ext cx="956345" cy="809334"/>
                  <a:chOff x="5134062" y="2638542"/>
                  <a:chExt cx="956345" cy="809334"/>
                </a:xfrm>
              </p:grpSpPr>
              <p:sp>
                <p:nvSpPr>
                  <p:cNvPr id="30" name="Cloud 29">
                    <a:extLst>
                      <a:ext uri="{FF2B5EF4-FFF2-40B4-BE49-F238E27FC236}">
                        <a16:creationId xmlns:a16="http://schemas.microsoft.com/office/drawing/2014/main" id="{2111765A-39EE-412A-8A54-090630830D0E}"/>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lowchart: Delay 30">
                    <a:extLst>
                      <a:ext uri="{FF2B5EF4-FFF2-40B4-BE49-F238E27FC236}">
                        <a16:creationId xmlns:a16="http://schemas.microsoft.com/office/drawing/2014/main" id="{6D105606-FE26-4B19-8F35-ABB0D02F39AB}"/>
                      </a:ext>
                    </a:extLst>
                  </p:cNvPr>
                  <p:cNvSpPr/>
                  <p:nvPr/>
                </p:nvSpPr>
                <p:spPr>
                  <a:xfrm rot="5400000">
                    <a:off x="5310231" y="2667699"/>
                    <a:ext cx="604008"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29" name="Cloud 28">
                  <a:extLst>
                    <a:ext uri="{FF2B5EF4-FFF2-40B4-BE49-F238E27FC236}">
                      <a16:creationId xmlns:a16="http://schemas.microsoft.com/office/drawing/2014/main" id="{B500F563-6AFC-4493-BC20-7CA0A7622770}"/>
                    </a:ext>
                  </a:extLst>
                </p:cNvPr>
                <p:cNvSpPr/>
                <p:nvPr/>
              </p:nvSpPr>
              <p:spPr>
                <a:xfrm rot="11605860">
                  <a:off x="2727684" y="2531535"/>
                  <a:ext cx="169594" cy="100823"/>
                </a:xfrm>
                <a:prstGeom prst="cloud">
                  <a:avLst/>
                </a:prstGeom>
                <a:solidFill>
                  <a:srgbClr val="B3138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1D3DCE4D-4A61-4252-873F-30935BB2EF56}"/>
                  </a:ext>
                </a:extLst>
              </p:cNvPr>
              <p:cNvGrpSpPr/>
              <p:nvPr/>
            </p:nvGrpSpPr>
            <p:grpSpPr>
              <a:xfrm>
                <a:off x="8467117" y="2358520"/>
                <a:ext cx="432148" cy="371061"/>
                <a:chOff x="2389527" y="2474250"/>
                <a:chExt cx="956345" cy="809334"/>
              </a:xfrm>
            </p:grpSpPr>
            <p:grpSp>
              <p:nvGrpSpPr>
                <p:cNvPr id="24" name="Group 23">
                  <a:extLst>
                    <a:ext uri="{FF2B5EF4-FFF2-40B4-BE49-F238E27FC236}">
                      <a16:creationId xmlns:a16="http://schemas.microsoft.com/office/drawing/2014/main" id="{F3A38622-790C-4427-B1B5-C69ECFB2CBC6}"/>
                    </a:ext>
                  </a:extLst>
                </p:cNvPr>
                <p:cNvGrpSpPr/>
                <p:nvPr/>
              </p:nvGrpSpPr>
              <p:grpSpPr>
                <a:xfrm>
                  <a:off x="2389527" y="2474250"/>
                  <a:ext cx="956345" cy="809334"/>
                  <a:chOff x="5134062" y="2638542"/>
                  <a:chExt cx="956345" cy="809334"/>
                </a:xfrm>
              </p:grpSpPr>
              <p:sp>
                <p:nvSpPr>
                  <p:cNvPr id="26" name="Cloud 25">
                    <a:extLst>
                      <a:ext uri="{FF2B5EF4-FFF2-40B4-BE49-F238E27FC236}">
                        <a16:creationId xmlns:a16="http://schemas.microsoft.com/office/drawing/2014/main" id="{82251780-8105-4936-AF39-8BF4DFCCF4B8}"/>
                      </a:ext>
                    </a:extLst>
                  </p:cNvPr>
                  <p:cNvSpPr/>
                  <p:nvPr/>
                </p:nvSpPr>
                <p:spPr>
                  <a:xfrm>
                    <a:off x="5163424" y="2638542"/>
                    <a:ext cx="897622" cy="604008"/>
                  </a:xfrm>
                  <a:prstGeom prst="cloud">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Flowchart: Delay 26">
                    <a:extLst>
                      <a:ext uri="{FF2B5EF4-FFF2-40B4-BE49-F238E27FC236}">
                        <a16:creationId xmlns:a16="http://schemas.microsoft.com/office/drawing/2014/main" id="{F127F50D-E652-4290-B161-643F45863488}"/>
                      </a:ext>
                    </a:extLst>
                  </p:cNvPr>
                  <p:cNvSpPr/>
                  <p:nvPr/>
                </p:nvSpPr>
                <p:spPr>
                  <a:xfrm rot="5400000">
                    <a:off x="5310230" y="2667699"/>
                    <a:ext cx="604009" cy="956345"/>
                  </a:xfrm>
                  <a:prstGeom prst="flowChartDelay">
                    <a:avLst/>
                  </a:prstGeom>
                  <a:ln w="28575">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25" name="Cloud 24">
                  <a:extLst>
                    <a:ext uri="{FF2B5EF4-FFF2-40B4-BE49-F238E27FC236}">
                      <a16:creationId xmlns:a16="http://schemas.microsoft.com/office/drawing/2014/main" id="{5A87E1B0-E1FA-41B4-9AC3-58024F5C3B9E}"/>
                    </a:ext>
                  </a:extLst>
                </p:cNvPr>
                <p:cNvSpPr/>
                <p:nvPr/>
              </p:nvSpPr>
              <p:spPr>
                <a:xfrm rot="11605860">
                  <a:off x="2727684" y="2531535"/>
                  <a:ext cx="169594" cy="100823"/>
                </a:xfrm>
                <a:prstGeom prst="cloud">
                  <a:avLst/>
                </a:prstGeom>
                <a:solidFill>
                  <a:srgbClr val="358F9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sp>
        <p:nvSpPr>
          <p:cNvPr id="6" name="Rectangle 5">
            <a:extLst>
              <a:ext uri="{FF2B5EF4-FFF2-40B4-BE49-F238E27FC236}">
                <a16:creationId xmlns:a16="http://schemas.microsoft.com/office/drawing/2014/main" id="{14B9DE48-1B00-458B-B13C-3BAAF0330E5C}"/>
              </a:ext>
            </a:extLst>
          </p:cNvPr>
          <p:cNvSpPr/>
          <p:nvPr/>
        </p:nvSpPr>
        <p:spPr>
          <a:xfrm>
            <a:off x="2576456" y="1320891"/>
            <a:ext cx="3889206" cy="523220"/>
          </a:xfrm>
          <a:prstGeom prst="rect">
            <a:avLst/>
          </a:prstGeom>
          <a:noFill/>
        </p:spPr>
        <p:txBody>
          <a:bodyPr wrap="none">
            <a:spAutoFit/>
          </a:bodyPr>
          <a:lstStyle/>
          <a:p>
            <a:pPr marL="400050"/>
            <a:r>
              <a:rPr lang="en-US" sz="2800" b="1" dirty="0">
                <a:solidFill>
                  <a:srgbClr val="F8C32E"/>
                </a:solidFill>
                <a:latin typeface="Albertus Extra Bold" panose="020E0802040304020204" pitchFamily="34" charset="0"/>
              </a:rPr>
              <a:t>Think Goldilocks!!!</a:t>
            </a:r>
          </a:p>
        </p:txBody>
      </p:sp>
      <p:sp>
        <p:nvSpPr>
          <p:cNvPr id="122" name="Rectangle 121">
            <a:extLst>
              <a:ext uri="{FF2B5EF4-FFF2-40B4-BE49-F238E27FC236}">
                <a16:creationId xmlns:a16="http://schemas.microsoft.com/office/drawing/2014/main" id="{3F177E15-9209-46D1-ACE5-A99F1DBD339B}"/>
              </a:ext>
            </a:extLst>
          </p:cNvPr>
          <p:cNvSpPr/>
          <p:nvPr/>
        </p:nvSpPr>
        <p:spPr>
          <a:xfrm>
            <a:off x="234550" y="3877056"/>
            <a:ext cx="2284750" cy="2031325"/>
          </a:xfrm>
          <a:prstGeom prst="rect">
            <a:avLst/>
          </a:prstGeom>
        </p:spPr>
        <p:txBody>
          <a:bodyPr wrap="square" anchor="ctr">
            <a:spAutoFit/>
          </a:bodyPr>
          <a:lstStyle/>
          <a:p>
            <a:pPr marL="91440" lvl="1">
              <a:buBlip>
                <a:blip r:embed="rId3"/>
              </a:buBlip>
            </a:pPr>
            <a:r>
              <a:rPr lang="en-US" dirty="0"/>
              <a:t>   If your structure is too short, each folder might contain too many documents per student or employee making it harder to find the right one</a:t>
            </a:r>
          </a:p>
        </p:txBody>
      </p:sp>
      <p:sp>
        <p:nvSpPr>
          <p:cNvPr id="123" name="Rectangle 122">
            <a:extLst>
              <a:ext uri="{FF2B5EF4-FFF2-40B4-BE49-F238E27FC236}">
                <a16:creationId xmlns:a16="http://schemas.microsoft.com/office/drawing/2014/main" id="{A2971C9B-AA81-4AF5-A26B-44D05943E33E}"/>
              </a:ext>
            </a:extLst>
          </p:cNvPr>
          <p:cNvSpPr/>
          <p:nvPr/>
        </p:nvSpPr>
        <p:spPr>
          <a:xfrm>
            <a:off x="6756126" y="3877056"/>
            <a:ext cx="2286000" cy="2308324"/>
          </a:xfrm>
          <a:prstGeom prst="rect">
            <a:avLst/>
          </a:prstGeom>
        </p:spPr>
        <p:txBody>
          <a:bodyPr wrap="square">
            <a:spAutoFit/>
          </a:bodyPr>
          <a:lstStyle/>
          <a:p>
            <a:pPr marL="91440" lvl="1">
              <a:buBlip>
                <a:blip r:embed="rId3"/>
              </a:buBlip>
            </a:pPr>
            <a:r>
              <a:rPr lang="en-US" dirty="0"/>
              <a:t>    If your structure is too long, it will become hard to remember what is what, where, and how documents should be filed and found</a:t>
            </a:r>
          </a:p>
        </p:txBody>
      </p:sp>
    </p:spTree>
    <p:extLst>
      <p:ext uri="{BB962C8B-B14F-4D97-AF65-F5344CB8AC3E}">
        <p14:creationId xmlns:p14="http://schemas.microsoft.com/office/powerpoint/2010/main" val="3493236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EC034-DAFF-4A5E-8D74-5A332BC65DBD}"/>
              </a:ext>
            </a:extLst>
          </p:cNvPr>
          <p:cNvSpPr>
            <a:spLocks noGrp="1"/>
          </p:cNvSpPr>
          <p:nvPr>
            <p:ph type="title"/>
          </p:nvPr>
        </p:nvSpPr>
        <p:spPr/>
        <p:txBody>
          <a:bodyPr>
            <a:normAutofit fontScale="90000"/>
          </a:bodyPr>
          <a:lstStyle/>
          <a:p>
            <a:r>
              <a:rPr lang="en-US" dirty="0"/>
              <a:t>Tips:  Keep in mind how your digital filing structure works</a:t>
            </a:r>
          </a:p>
        </p:txBody>
      </p:sp>
      <p:sp>
        <p:nvSpPr>
          <p:cNvPr id="3" name="Content Placeholder 2">
            <a:extLst>
              <a:ext uri="{FF2B5EF4-FFF2-40B4-BE49-F238E27FC236}">
                <a16:creationId xmlns:a16="http://schemas.microsoft.com/office/drawing/2014/main" id="{E2A7601D-9356-427E-9051-AAE44E431712}"/>
              </a:ext>
            </a:extLst>
          </p:cNvPr>
          <p:cNvSpPr>
            <a:spLocks noGrp="1"/>
          </p:cNvSpPr>
          <p:nvPr>
            <p:ph idx="1"/>
          </p:nvPr>
        </p:nvSpPr>
        <p:spPr>
          <a:xfrm>
            <a:off x="457200" y="1311212"/>
            <a:ext cx="8229600" cy="3743959"/>
          </a:xfrm>
        </p:spPr>
        <p:txBody>
          <a:bodyPr>
            <a:normAutofit fontScale="92500" lnSpcReduction="20000"/>
          </a:bodyPr>
          <a:lstStyle/>
          <a:p>
            <a:r>
              <a:rPr lang="en-US" dirty="0"/>
              <a:t>A digital file structure does not work like your paper files:</a:t>
            </a:r>
          </a:p>
          <a:p>
            <a:pPr lvl="1"/>
            <a:r>
              <a:rPr lang="en-US" dirty="0"/>
              <a:t>Key difference #1:  Documents are accessed according to Metadata as opposed to personal file.  This means you can pull everyone’s application at once </a:t>
            </a:r>
            <a:r>
              <a:rPr lang="en-US" i="1" dirty="0"/>
              <a:t>by clicking on document type in advanced search</a:t>
            </a:r>
            <a:r>
              <a:rPr lang="en-US" dirty="0"/>
              <a:t>, or an individuals application with the exact same amount of effort, </a:t>
            </a:r>
            <a:r>
              <a:rPr lang="en-US" i="1" dirty="0"/>
              <a:t>by adding name to this search.</a:t>
            </a:r>
          </a:p>
          <a:p>
            <a:pPr lvl="1"/>
            <a:r>
              <a:rPr lang="en-US" dirty="0"/>
              <a:t>Key Difference #2:  That same metadata gives you the ability to pull any number of documents at the same time, as long as they have at least one piece of metadata in common.  That piece of data could be as unique as a student/employee name or ID#, or as generic as a word being searched in the documents.  The limits are set solely by how you set things up, and the data tags that you incorporate.  </a:t>
            </a:r>
          </a:p>
          <a:p>
            <a:pPr lvl="1"/>
            <a:endParaRPr lang="en-US" dirty="0"/>
          </a:p>
        </p:txBody>
      </p:sp>
      <p:sp>
        <p:nvSpPr>
          <p:cNvPr id="4" name="Footer Placeholder 3">
            <a:extLst>
              <a:ext uri="{FF2B5EF4-FFF2-40B4-BE49-F238E27FC236}">
                <a16:creationId xmlns:a16="http://schemas.microsoft.com/office/drawing/2014/main" id="{64F62EEF-5A09-4EF7-A4EA-1A6CD2510BC5}"/>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0FBB064B-68A1-47E4-8482-999455402C67}"/>
              </a:ext>
            </a:extLst>
          </p:cNvPr>
          <p:cNvSpPr>
            <a:spLocks noGrp="1"/>
          </p:cNvSpPr>
          <p:nvPr>
            <p:ph type="sldNum" sz="quarter" idx="12"/>
          </p:nvPr>
        </p:nvSpPr>
        <p:spPr/>
        <p:txBody>
          <a:bodyPr/>
          <a:lstStyle/>
          <a:p>
            <a:fld id="{B996A9E8-C934-7647-B79C-6F431D92E0EB}" type="slidenum">
              <a:rPr lang="en-US" smtClean="0"/>
              <a:t>16</a:t>
            </a:fld>
            <a:endParaRPr lang="en-US" dirty="0"/>
          </a:p>
        </p:txBody>
      </p:sp>
      <p:sp>
        <p:nvSpPr>
          <p:cNvPr id="6" name="TextBox 5">
            <a:extLst>
              <a:ext uri="{FF2B5EF4-FFF2-40B4-BE49-F238E27FC236}">
                <a16:creationId xmlns:a16="http://schemas.microsoft.com/office/drawing/2014/main" id="{2D6A1C3D-1566-4D39-A41C-383FC6706DCF}"/>
              </a:ext>
            </a:extLst>
          </p:cNvPr>
          <p:cNvSpPr txBox="1"/>
          <p:nvPr/>
        </p:nvSpPr>
        <p:spPr>
          <a:xfrm>
            <a:off x="457200" y="5269823"/>
            <a:ext cx="8229600" cy="646331"/>
          </a:xfrm>
          <a:prstGeom prst="rect">
            <a:avLst/>
          </a:prstGeom>
          <a:noFill/>
          <a:ln w="38100">
            <a:solidFill>
              <a:schemeClr val="accent6">
                <a:lumMod val="60000"/>
                <a:lumOff val="40000"/>
              </a:schemeClr>
            </a:solidFill>
          </a:ln>
        </p:spPr>
        <p:txBody>
          <a:bodyPr wrap="square" rtlCol="0">
            <a:spAutoFit/>
          </a:bodyPr>
          <a:lstStyle/>
          <a:p>
            <a:r>
              <a:rPr lang="en-US" b="1" dirty="0"/>
              <a:t>Metadata</a:t>
            </a:r>
            <a:r>
              <a:rPr lang="en-US" dirty="0"/>
              <a:t>: </a:t>
            </a:r>
            <a:r>
              <a:rPr lang="en-US" dirty="0">
                <a:solidFill>
                  <a:schemeClr val="tx1">
                    <a:lumMod val="65000"/>
                    <a:lumOff val="35000"/>
                  </a:schemeClr>
                </a:solidFill>
              </a:rPr>
              <a:t>Document description tags, similar to key words, but the tags do not actually have to appear on the page </a:t>
            </a:r>
          </a:p>
        </p:txBody>
      </p:sp>
    </p:spTree>
    <p:extLst>
      <p:ext uri="{BB962C8B-B14F-4D97-AF65-F5344CB8AC3E}">
        <p14:creationId xmlns:p14="http://schemas.microsoft.com/office/powerpoint/2010/main" val="1143960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41243-6B5C-434B-BA2F-7CD33EBC5C79}"/>
              </a:ext>
            </a:extLst>
          </p:cNvPr>
          <p:cNvSpPr>
            <a:spLocks noGrp="1"/>
          </p:cNvSpPr>
          <p:nvPr>
            <p:ph type="title"/>
          </p:nvPr>
        </p:nvSpPr>
        <p:spPr/>
        <p:txBody>
          <a:bodyPr/>
          <a:lstStyle/>
          <a:p>
            <a:r>
              <a:rPr lang="en-US" dirty="0"/>
              <a:t>A Few More Tips… to simplify</a:t>
            </a:r>
          </a:p>
        </p:txBody>
      </p:sp>
      <p:sp>
        <p:nvSpPr>
          <p:cNvPr id="4" name="Footer Placeholder 3">
            <a:extLst>
              <a:ext uri="{FF2B5EF4-FFF2-40B4-BE49-F238E27FC236}">
                <a16:creationId xmlns:a16="http://schemas.microsoft.com/office/drawing/2014/main" id="{153559C5-89B6-4743-8B48-614A83054D16}"/>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DDC33090-326C-4043-9546-DD661C78096D}"/>
              </a:ext>
            </a:extLst>
          </p:cNvPr>
          <p:cNvSpPr>
            <a:spLocks noGrp="1"/>
          </p:cNvSpPr>
          <p:nvPr>
            <p:ph type="sldNum" sz="quarter" idx="12"/>
          </p:nvPr>
        </p:nvSpPr>
        <p:spPr/>
        <p:txBody>
          <a:bodyPr/>
          <a:lstStyle/>
          <a:p>
            <a:fld id="{B996A9E8-C934-7647-B79C-6F431D92E0EB}" type="slidenum">
              <a:rPr lang="en-US" smtClean="0"/>
              <a:t>17</a:t>
            </a:fld>
            <a:endParaRPr lang="en-US" dirty="0"/>
          </a:p>
        </p:txBody>
      </p:sp>
      <p:sp>
        <p:nvSpPr>
          <p:cNvPr id="3" name="Rectangle 2">
            <a:extLst>
              <a:ext uri="{FF2B5EF4-FFF2-40B4-BE49-F238E27FC236}">
                <a16:creationId xmlns:a16="http://schemas.microsoft.com/office/drawing/2014/main" id="{E608DD73-3DFF-4E34-BF36-A4542F686AEC}"/>
              </a:ext>
            </a:extLst>
          </p:cNvPr>
          <p:cNvSpPr/>
          <p:nvPr/>
        </p:nvSpPr>
        <p:spPr>
          <a:xfrm>
            <a:off x="543826" y="1452423"/>
            <a:ext cx="8282539" cy="4247317"/>
          </a:xfrm>
          <a:prstGeom prst="rect">
            <a:avLst/>
          </a:prstGeom>
        </p:spPr>
        <p:txBody>
          <a:bodyPr wrap="square">
            <a:spAutoFit/>
          </a:bodyPr>
          <a:lstStyle/>
          <a:p>
            <a:pPr marL="91440" lvl="1">
              <a:buBlip>
                <a:blip r:embed="rId3"/>
              </a:buBlip>
            </a:pPr>
            <a:r>
              <a:rPr lang="en-US" dirty="0"/>
              <a:t>      Think Packets!  - Every document that you split out on its own means you will have to do the same thing when you scan or upload.  If you know you will be getting certain documents at the same time, then keep the individual documents as a packet within your file structure and simplify your upload process.</a:t>
            </a:r>
          </a:p>
          <a:p>
            <a:pPr marL="91440" lvl="1">
              <a:buBlip>
                <a:blip r:embed="rId3"/>
              </a:buBlip>
            </a:pPr>
            <a:endParaRPr lang="en-US" dirty="0"/>
          </a:p>
          <a:p>
            <a:pPr marL="91440" lvl="1">
              <a:buBlip>
                <a:blip r:embed="rId3"/>
              </a:buBlip>
            </a:pPr>
            <a:endParaRPr lang="en-US" dirty="0"/>
          </a:p>
          <a:p>
            <a:pPr marL="91440" lvl="1">
              <a:buBlip>
                <a:blip r:embed="rId3"/>
              </a:buBlip>
            </a:pPr>
            <a:endParaRPr lang="en-US" dirty="0"/>
          </a:p>
          <a:p>
            <a:pPr marL="91440" lvl="1">
              <a:buBlip>
                <a:blip r:embed="rId3"/>
              </a:buBlip>
            </a:pPr>
            <a:endParaRPr lang="en-US" dirty="0"/>
          </a:p>
          <a:p>
            <a:pPr marL="91440" lvl="1">
              <a:buBlip>
                <a:blip r:embed="rId3"/>
              </a:buBlip>
            </a:pPr>
            <a:endParaRPr lang="en-US" dirty="0"/>
          </a:p>
          <a:p>
            <a:pPr marL="91440" lvl="1">
              <a:buBlip>
                <a:blip r:embed="rId3"/>
              </a:buBlip>
            </a:pPr>
            <a:endParaRPr lang="en-US" dirty="0"/>
          </a:p>
          <a:p>
            <a:pPr marL="91440" lvl="1">
              <a:buBlip>
                <a:blip r:embed="rId3"/>
              </a:buBlip>
            </a:pPr>
            <a:endParaRPr lang="en-US" dirty="0"/>
          </a:p>
          <a:p>
            <a:pPr marL="91440" lvl="1">
              <a:buBlip>
                <a:blip r:embed="rId3"/>
              </a:buBlip>
            </a:pPr>
            <a:endParaRPr lang="en-US" dirty="0"/>
          </a:p>
          <a:p>
            <a:pPr marL="91440" lvl="1">
              <a:buBlip>
                <a:blip r:embed="rId3"/>
              </a:buBlip>
            </a:pPr>
            <a:endParaRPr lang="en-US" dirty="0"/>
          </a:p>
          <a:p>
            <a:pPr marL="91440" lvl="1"/>
            <a:endParaRPr lang="en-US" dirty="0"/>
          </a:p>
          <a:p>
            <a:pPr marL="91440" lvl="1"/>
            <a:endParaRPr lang="en-US" dirty="0"/>
          </a:p>
        </p:txBody>
      </p:sp>
      <p:grpSp>
        <p:nvGrpSpPr>
          <p:cNvPr id="55" name="Group 54">
            <a:extLst>
              <a:ext uri="{FF2B5EF4-FFF2-40B4-BE49-F238E27FC236}">
                <a16:creationId xmlns:a16="http://schemas.microsoft.com/office/drawing/2014/main" id="{6670E9D0-645C-429F-B8F5-33AB39D75541}"/>
              </a:ext>
            </a:extLst>
          </p:cNvPr>
          <p:cNvGrpSpPr/>
          <p:nvPr/>
        </p:nvGrpSpPr>
        <p:grpSpPr>
          <a:xfrm>
            <a:off x="902154" y="2881202"/>
            <a:ext cx="7551804" cy="1772925"/>
            <a:chOff x="902154" y="2717577"/>
            <a:chExt cx="7551804" cy="2104686"/>
          </a:xfrm>
        </p:grpSpPr>
        <p:grpSp>
          <p:nvGrpSpPr>
            <p:cNvPr id="33" name="Group 32">
              <a:extLst>
                <a:ext uri="{FF2B5EF4-FFF2-40B4-BE49-F238E27FC236}">
                  <a16:creationId xmlns:a16="http://schemas.microsoft.com/office/drawing/2014/main" id="{6B156978-8FB6-4205-8CA2-53DAB8519267}"/>
                </a:ext>
              </a:extLst>
            </p:cNvPr>
            <p:cNvGrpSpPr/>
            <p:nvPr/>
          </p:nvGrpSpPr>
          <p:grpSpPr>
            <a:xfrm>
              <a:off x="902154" y="2719004"/>
              <a:ext cx="2664951" cy="2103259"/>
              <a:chOff x="1113910" y="2491802"/>
              <a:chExt cx="3235033" cy="2311085"/>
            </a:xfrm>
          </p:grpSpPr>
          <p:sp>
            <p:nvSpPr>
              <p:cNvPr id="27" name="Rectangle: Top Corners Rounded 26">
                <a:extLst>
                  <a:ext uri="{FF2B5EF4-FFF2-40B4-BE49-F238E27FC236}">
                    <a16:creationId xmlns:a16="http://schemas.microsoft.com/office/drawing/2014/main" id="{64D8DD3F-DCB1-41C6-B411-0EAC98ADF7B0}"/>
                  </a:ext>
                </a:extLst>
              </p:cNvPr>
              <p:cNvSpPr/>
              <p:nvPr/>
            </p:nvSpPr>
            <p:spPr>
              <a:xfrm rot="5400000">
                <a:off x="868427" y="2737285"/>
                <a:ext cx="2311085" cy="1820120"/>
              </a:xfrm>
              <a:prstGeom prst="round2SameRect">
                <a:avLst/>
              </a:prstGeom>
              <a:solidFill>
                <a:schemeClr val="bg2">
                  <a:lumMod val="90000"/>
                </a:schemeClr>
              </a:solidFill>
              <a:ln>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algn="ctr"/>
                <a:endParaRPr lang="en-US" sz="1200" dirty="0">
                  <a:solidFill>
                    <a:schemeClr val="tx1">
                      <a:lumMod val="75000"/>
                      <a:lumOff val="25000"/>
                    </a:schemeClr>
                  </a:solidFill>
                </a:endParaRPr>
              </a:p>
            </p:txBody>
          </p:sp>
          <p:sp>
            <p:nvSpPr>
              <p:cNvPr id="6" name="Arrow: Pentagon 5">
                <a:extLst>
                  <a:ext uri="{FF2B5EF4-FFF2-40B4-BE49-F238E27FC236}">
                    <a16:creationId xmlns:a16="http://schemas.microsoft.com/office/drawing/2014/main" id="{A37731DA-6769-4BA3-9339-677B782F5652}"/>
                  </a:ext>
                </a:extLst>
              </p:cNvPr>
              <p:cNvSpPr/>
              <p:nvPr/>
            </p:nvSpPr>
            <p:spPr>
              <a:xfrm>
                <a:off x="2934029" y="2748633"/>
                <a:ext cx="1405288" cy="283083"/>
              </a:xfrm>
              <a:prstGeom prst="homePlat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65000"/>
                        <a:lumOff val="35000"/>
                      </a:schemeClr>
                    </a:solidFill>
                  </a:rPr>
                  <a:t>Registration Form</a:t>
                </a:r>
              </a:p>
            </p:txBody>
          </p:sp>
          <p:sp>
            <p:nvSpPr>
              <p:cNvPr id="34" name="Arrow: Pentagon 33">
                <a:extLst>
                  <a:ext uri="{FF2B5EF4-FFF2-40B4-BE49-F238E27FC236}">
                    <a16:creationId xmlns:a16="http://schemas.microsoft.com/office/drawing/2014/main" id="{13603991-CD6C-4B20-AA11-947262F6020B}"/>
                  </a:ext>
                </a:extLst>
              </p:cNvPr>
              <p:cNvSpPr/>
              <p:nvPr/>
            </p:nvSpPr>
            <p:spPr>
              <a:xfrm>
                <a:off x="2943655" y="3118104"/>
                <a:ext cx="1405288" cy="283083"/>
              </a:xfrm>
              <a:prstGeom prst="homePlate">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65000"/>
                        <a:lumOff val="35000"/>
                      </a:schemeClr>
                    </a:solidFill>
                  </a:rPr>
                  <a:t>Proof of Address</a:t>
                </a:r>
              </a:p>
            </p:txBody>
          </p:sp>
          <p:sp>
            <p:nvSpPr>
              <p:cNvPr id="35" name="Arrow: Pentagon 34">
                <a:extLst>
                  <a:ext uri="{FF2B5EF4-FFF2-40B4-BE49-F238E27FC236}">
                    <a16:creationId xmlns:a16="http://schemas.microsoft.com/office/drawing/2014/main" id="{2AFAD30D-446B-4184-8F75-694FB56E47CC}"/>
                  </a:ext>
                </a:extLst>
              </p:cNvPr>
              <p:cNvSpPr/>
              <p:nvPr/>
            </p:nvSpPr>
            <p:spPr>
              <a:xfrm>
                <a:off x="2943655" y="3483864"/>
                <a:ext cx="1405288" cy="283083"/>
              </a:xfrm>
              <a:prstGeom prst="homePlate">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65000"/>
                        <a:lumOff val="35000"/>
                      </a:schemeClr>
                    </a:solidFill>
                  </a:rPr>
                  <a:t>Home Language Survey</a:t>
                </a:r>
              </a:p>
            </p:txBody>
          </p:sp>
          <p:sp>
            <p:nvSpPr>
              <p:cNvPr id="36" name="Arrow: Pentagon 35">
                <a:extLst>
                  <a:ext uri="{FF2B5EF4-FFF2-40B4-BE49-F238E27FC236}">
                    <a16:creationId xmlns:a16="http://schemas.microsoft.com/office/drawing/2014/main" id="{1F3EA881-54F9-4F3D-BCF4-385FC3770101}"/>
                  </a:ext>
                </a:extLst>
              </p:cNvPr>
              <p:cNvSpPr/>
              <p:nvPr/>
            </p:nvSpPr>
            <p:spPr>
              <a:xfrm>
                <a:off x="2943655" y="3849624"/>
                <a:ext cx="1405288" cy="283083"/>
              </a:xfrm>
              <a:prstGeom prst="homePlate">
                <a:avLst/>
              </a:prstGeom>
              <a:solidFill>
                <a:schemeClr val="accent3">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65000"/>
                        <a:lumOff val="35000"/>
                      </a:schemeClr>
                    </a:solidFill>
                  </a:rPr>
                  <a:t>Birth Certificate</a:t>
                </a:r>
              </a:p>
            </p:txBody>
          </p:sp>
          <p:sp>
            <p:nvSpPr>
              <p:cNvPr id="38" name="Arrow: Pentagon 37">
                <a:extLst>
                  <a:ext uri="{FF2B5EF4-FFF2-40B4-BE49-F238E27FC236}">
                    <a16:creationId xmlns:a16="http://schemas.microsoft.com/office/drawing/2014/main" id="{AE653C36-8CA6-4E27-959D-623FE035AE55}"/>
                  </a:ext>
                </a:extLst>
              </p:cNvPr>
              <p:cNvSpPr/>
              <p:nvPr/>
            </p:nvSpPr>
            <p:spPr>
              <a:xfrm>
                <a:off x="2932352" y="4215384"/>
                <a:ext cx="1405288" cy="283083"/>
              </a:xfrm>
              <a:prstGeom prst="homePlat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65000"/>
                        <a:lumOff val="35000"/>
                      </a:schemeClr>
                    </a:solidFill>
                  </a:rPr>
                  <a:t>Drivers License</a:t>
                </a:r>
              </a:p>
            </p:txBody>
          </p:sp>
        </p:grpSp>
        <p:grpSp>
          <p:nvGrpSpPr>
            <p:cNvPr id="46" name="Group 45">
              <a:extLst>
                <a:ext uri="{FF2B5EF4-FFF2-40B4-BE49-F238E27FC236}">
                  <a16:creationId xmlns:a16="http://schemas.microsoft.com/office/drawing/2014/main" id="{F26C417D-0E02-4E30-8FE5-1B76013FA900}"/>
                </a:ext>
              </a:extLst>
            </p:cNvPr>
            <p:cNvGrpSpPr/>
            <p:nvPr/>
          </p:nvGrpSpPr>
          <p:grpSpPr>
            <a:xfrm>
              <a:off x="5796935" y="2717577"/>
              <a:ext cx="2657023" cy="2103120"/>
              <a:chOff x="1113908" y="2490235"/>
              <a:chExt cx="3225409" cy="2310932"/>
            </a:xfrm>
          </p:grpSpPr>
          <p:sp>
            <p:nvSpPr>
              <p:cNvPr id="47" name="Rectangle: Top Corners Rounded 46">
                <a:extLst>
                  <a:ext uri="{FF2B5EF4-FFF2-40B4-BE49-F238E27FC236}">
                    <a16:creationId xmlns:a16="http://schemas.microsoft.com/office/drawing/2014/main" id="{48E85D9E-6900-4389-814E-D9E62A4B3BFC}"/>
                  </a:ext>
                </a:extLst>
              </p:cNvPr>
              <p:cNvSpPr/>
              <p:nvPr/>
            </p:nvSpPr>
            <p:spPr>
              <a:xfrm rot="5400000">
                <a:off x="868502" y="2735641"/>
                <a:ext cx="2310932" cy="1820120"/>
              </a:xfrm>
              <a:prstGeom prst="round2SameRect">
                <a:avLst/>
              </a:prstGeom>
              <a:solidFill>
                <a:schemeClr val="bg2">
                  <a:lumMod val="90000"/>
                </a:schemeClr>
              </a:solidFill>
              <a:ln>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p>
            </p:txBody>
          </p:sp>
          <p:sp>
            <p:nvSpPr>
              <p:cNvPr id="48" name="Arrow: Pentagon 47">
                <a:extLst>
                  <a:ext uri="{FF2B5EF4-FFF2-40B4-BE49-F238E27FC236}">
                    <a16:creationId xmlns:a16="http://schemas.microsoft.com/office/drawing/2014/main" id="{02D4EA0F-3254-41BF-9608-694F2F3081B9}"/>
                  </a:ext>
                </a:extLst>
              </p:cNvPr>
              <p:cNvSpPr/>
              <p:nvPr/>
            </p:nvSpPr>
            <p:spPr>
              <a:xfrm>
                <a:off x="2934029" y="2748633"/>
                <a:ext cx="1405288" cy="369472"/>
              </a:xfrm>
              <a:prstGeom prst="homePlat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65000"/>
                        <a:lumOff val="35000"/>
                      </a:schemeClr>
                    </a:solidFill>
                  </a:rPr>
                  <a:t>Registration Packet</a:t>
                </a:r>
              </a:p>
            </p:txBody>
          </p:sp>
        </p:grpSp>
        <p:sp>
          <p:nvSpPr>
            <p:cNvPr id="53" name="Arrow: Striped Right 52">
              <a:extLst>
                <a:ext uri="{FF2B5EF4-FFF2-40B4-BE49-F238E27FC236}">
                  <a16:creationId xmlns:a16="http://schemas.microsoft.com/office/drawing/2014/main" id="{44C69F86-DBAC-483E-B00E-2EFF3E966B12}"/>
                </a:ext>
              </a:extLst>
            </p:cNvPr>
            <p:cNvSpPr/>
            <p:nvPr/>
          </p:nvSpPr>
          <p:spPr>
            <a:xfrm>
              <a:off x="3955983" y="3414109"/>
              <a:ext cx="1499377" cy="782501"/>
            </a:xfrm>
            <a:prstGeom prst="stripedRightArrow">
              <a:avLst/>
            </a:prstGeom>
            <a:solidFill>
              <a:srgbClr val="FFCC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n-US" b="1" i="1" dirty="0">
                  <a:solidFill>
                    <a:schemeClr val="tx1">
                      <a:lumMod val="65000"/>
                      <a:lumOff val="35000"/>
                    </a:schemeClr>
                  </a:solidFill>
                  <a:cs typeface="AngsanaUPC" panose="02020603050405020304" pitchFamily="18" charset="-34"/>
                </a:rPr>
                <a:t>Becomes</a:t>
              </a:r>
            </a:p>
          </p:txBody>
        </p:sp>
      </p:grpSp>
      <p:grpSp>
        <p:nvGrpSpPr>
          <p:cNvPr id="10" name="Group 9">
            <a:extLst>
              <a:ext uri="{FF2B5EF4-FFF2-40B4-BE49-F238E27FC236}">
                <a16:creationId xmlns:a16="http://schemas.microsoft.com/office/drawing/2014/main" id="{C246D7E4-3AC5-44D6-A4EC-7AF460AADDF8}"/>
              </a:ext>
            </a:extLst>
          </p:cNvPr>
          <p:cNvGrpSpPr/>
          <p:nvPr/>
        </p:nvGrpSpPr>
        <p:grpSpPr>
          <a:xfrm>
            <a:off x="3103217" y="4854455"/>
            <a:ext cx="855546" cy="966158"/>
            <a:chOff x="3955983" y="5346204"/>
            <a:chExt cx="1094346" cy="1285540"/>
          </a:xfrm>
        </p:grpSpPr>
        <p:grpSp>
          <p:nvGrpSpPr>
            <p:cNvPr id="9" name="Group 8">
              <a:extLst>
                <a:ext uri="{FF2B5EF4-FFF2-40B4-BE49-F238E27FC236}">
                  <a16:creationId xmlns:a16="http://schemas.microsoft.com/office/drawing/2014/main" id="{8B7A62C4-E438-4069-9612-9548CCFF8DAF}"/>
                </a:ext>
              </a:extLst>
            </p:cNvPr>
            <p:cNvGrpSpPr/>
            <p:nvPr/>
          </p:nvGrpSpPr>
          <p:grpSpPr>
            <a:xfrm rot="21157848">
              <a:off x="3955983" y="5346204"/>
              <a:ext cx="799786" cy="1025608"/>
              <a:chOff x="3955983" y="5346204"/>
              <a:chExt cx="799786" cy="1025608"/>
            </a:xfrm>
          </p:grpSpPr>
          <p:sp>
            <p:nvSpPr>
              <p:cNvPr id="8" name="Rectangle 7">
                <a:extLst>
                  <a:ext uri="{FF2B5EF4-FFF2-40B4-BE49-F238E27FC236}">
                    <a16:creationId xmlns:a16="http://schemas.microsoft.com/office/drawing/2014/main" id="{A085D091-AD29-4569-A7A3-4E9358E630A3}"/>
                  </a:ext>
                </a:extLst>
              </p:cNvPr>
              <p:cNvSpPr/>
              <p:nvPr/>
            </p:nvSpPr>
            <p:spPr>
              <a:xfrm>
                <a:off x="3955983" y="5365454"/>
                <a:ext cx="795018" cy="990896"/>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6" name="Picture 2" descr="Image result for piece of paper">
                <a:extLst>
                  <a:ext uri="{FF2B5EF4-FFF2-40B4-BE49-F238E27FC236}">
                    <a16:creationId xmlns:a16="http://schemas.microsoft.com/office/drawing/2014/main" id="{CA864D73-9D8A-496E-8A9E-08EED0920E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0751" y="5346204"/>
                <a:ext cx="795018" cy="10256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a:extLst>
                <a:ext uri="{FF2B5EF4-FFF2-40B4-BE49-F238E27FC236}">
                  <a16:creationId xmlns:a16="http://schemas.microsoft.com/office/drawing/2014/main" id="{33C33BD0-F63A-4451-9285-77F32E2EEEA6}"/>
                </a:ext>
              </a:extLst>
            </p:cNvPr>
            <p:cNvGrpSpPr/>
            <p:nvPr/>
          </p:nvGrpSpPr>
          <p:grpSpPr>
            <a:xfrm>
              <a:off x="4047316" y="5385156"/>
              <a:ext cx="799786" cy="1025608"/>
              <a:chOff x="3955983" y="5346204"/>
              <a:chExt cx="799786" cy="1025608"/>
            </a:xfrm>
          </p:grpSpPr>
          <p:sp>
            <p:nvSpPr>
              <p:cNvPr id="23" name="Rectangle 22">
                <a:extLst>
                  <a:ext uri="{FF2B5EF4-FFF2-40B4-BE49-F238E27FC236}">
                    <a16:creationId xmlns:a16="http://schemas.microsoft.com/office/drawing/2014/main" id="{CE1CC0D3-EC99-4A0B-BD18-F0E063A02F71}"/>
                  </a:ext>
                </a:extLst>
              </p:cNvPr>
              <p:cNvSpPr/>
              <p:nvPr/>
            </p:nvSpPr>
            <p:spPr>
              <a:xfrm>
                <a:off x="3955983" y="5365454"/>
                <a:ext cx="795018" cy="990896"/>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 descr="Image result for piece of paper">
                <a:extLst>
                  <a:ext uri="{FF2B5EF4-FFF2-40B4-BE49-F238E27FC236}">
                    <a16:creationId xmlns:a16="http://schemas.microsoft.com/office/drawing/2014/main" id="{02FBFB15-1EA6-426D-8B96-61567A34A0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0751" y="5346204"/>
                <a:ext cx="795018" cy="10256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98C1C762-DBDC-40E9-8D9D-C4D1EBDBD0B7}"/>
                </a:ext>
              </a:extLst>
            </p:cNvPr>
            <p:cNvGrpSpPr/>
            <p:nvPr/>
          </p:nvGrpSpPr>
          <p:grpSpPr>
            <a:xfrm rot="558645">
              <a:off x="4138183" y="5432213"/>
              <a:ext cx="799786" cy="1025608"/>
              <a:chOff x="3955983" y="5346204"/>
              <a:chExt cx="799786" cy="1025608"/>
            </a:xfrm>
          </p:grpSpPr>
          <p:sp>
            <p:nvSpPr>
              <p:cNvPr id="26" name="Rectangle 25">
                <a:extLst>
                  <a:ext uri="{FF2B5EF4-FFF2-40B4-BE49-F238E27FC236}">
                    <a16:creationId xmlns:a16="http://schemas.microsoft.com/office/drawing/2014/main" id="{6A86CB62-0A77-4CFC-A39E-885B2830D520}"/>
                  </a:ext>
                </a:extLst>
              </p:cNvPr>
              <p:cNvSpPr/>
              <p:nvPr/>
            </p:nvSpPr>
            <p:spPr>
              <a:xfrm>
                <a:off x="3955983" y="5365454"/>
                <a:ext cx="795018" cy="990896"/>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8" name="Picture 2" descr="Image result for piece of paper">
                <a:extLst>
                  <a:ext uri="{FF2B5EF4-FFF2-40B4-BE49-F238E27FC236}">
                    <a16:creationId xmlns:a16="http://schemas.microsoft.com/office/drawing/2014/main" id="{D5D1E957-B2EE-4688-8BD2-AB22227D64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0751" y="5346204"/>
                <a:ext cx="795018" cy="10256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a:extLst>
                <a:ext uri="{FF2B5EF4-FFF2-40B4-BE49-F238E27FC236}">
                  <a16:creationId xmlns:a16="http://schemas.microsoft.com/office/drawing/2014/main" id="{3D72C40C-87C7-44C6-B5D2-64B91D218E99}"/>
                </a:ext>
              </a:extLst>
            </p:cNvPr>
            <p:cNvGrpSpPr/>
            <p:nvPr/>
          </p:nvGrpSpPr>
          <p:grpSpPr>
            <a:xfrm rot="1105772">
              <a:off x="4206798" y="5515755"/>
              <a:ext cx="799786" cy="1025608"/>
              <a:chOff x="3955983" y="5346204"/>
              <a:chExt cx="799786" cy="1025608"/>
            </a:xfrm>
          </p:grpSpPr>
          <p:sp>
            <p:nvSpPr>
              <p:cNvPr id="30" name="Rectangle 29">
                <a:extLst>
                  <a:ext uri="{FF2B5EF4-FFF2-40B4-BE49-F238E27FC236}">
                    <a16:creationId xmlns:a16="http://schemas.microsoft.com/office/drawing/2014/main" id="{87349027-D281-4238-B8F2-2ABFE7543346}"/>
                  </a:ext>
                </a:extLst>
              </p:cNvPr>
              <p:cNvSpPr/>
              <p:nvPr/>
            </p:nvSpPr>
            <p:spPr>
              <a:xfrm>
                <a:off x="3955983" y="5365454"/>
                <a:ext cx="795018" cy="990896"/>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1" name="Picture 2" descr="Image result for piece of paper">
                <a:extLst>
                  <a:ext uri="{FF2B5EF4-FFF2-40B4-BE49-F238E27FC236}">
                    <a16:creationId xmlns:a16="http://schemas.microsoft.com/office/drawing/2014/main" id="{2ED54FD0-B581-4B45-BD6C-CF2768B0C0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0751" y="5346204"/>
                <a:ext cx="795018" cy="10256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31">
              <a:extLst>
                <a:ext uri="{FF2B5EF4-FFF2-40B4-BE49-F238E27FC236}">
                  <a16:creationId xmlns:a16="http://schemas.microsoft.com/office/drawing/2014/main" id="{880EFE66-170A-4F6E-BBF2-ADE1E4583607}"/>
                </a:ext>
              </a:extLst>
            </p:cNvPr>
            <p:cNvGrpSpPr/>
            <p:nvPr/>
          </p:nvGrpSpPr>
          <p:grpSpPr>
            <a:xfrm rot="1599340">
              <a:off x="4250543" y="5606136"/>
              <a:ext cx="799786" cy="1025608"/>
              <a:chOff x="3955983" y="5346204"/>
              <a:chExt cx="799786" cy="1025608"/>
            </a:xfrm>
          </p:grpSpPr>
          <p:sp>
            <p:nvSpPr>
              <p:cNvPr id="37" name="Rectangle 36">
                <a:extLst>
                  <a:ext uri="{FF2B5EF4-FFF2-40B4-BE49-F238E27FC236}">
                    <a16:creationId xmlns:a16="http://schemas.microsoft.com/office/drawing/2014/main" id="{01E47E3A-1C9F-4367-B0DD-051AABCEFDC4}"/>
                  </a:ext>
                </a:extLst>
              </p:cNvPr>
              <p:cNvSpPr/>
              <p:nvPr/>
            </p:nvSpPr>
            <p:spPr>
              <a:xfrm>
                <a:off x="3955983" y="5365454"/>
                <a:ext cx="795018" cy="990896"/>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9" name="Picture 2" descr="Image result for piece of paper">
                <a:extLst>
                  <a:ext uri="{FF2B5EF4-FFF2-40B4-BE49-F238E27FC236}">
                    <a16:creationId xmlns:a16="http://schemas.microsoft.com/office/drawing/2014/main" id="{0154C2D0-7177-4BD6-844F-1E22619BD3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0751" y="5346204"/>
                <a:ext cx="795018" cy="1025608"/>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40" name="Picture 2" descr="Image result for piece of paper">
            <a:extLst>
              <a:ext uri="{FF2B5EF4-FFF2-40B4-BE49-F238E27FC236}">
                <a16:creationId xmlns:a16="http://schemas.microsoft.com/office/drawing/2014/main" id="{BC11E541-E69F-468D-BA55-FC0C2828B6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0448" y="5025502"/>
            <a:ext cx="621535" cy="770804"/>
          </a:xfrm>
          <a:prstGeom prst="rect">
            <a:avLst/>
          </a:prstGeom>
          <a:noFill/>
          <a:extLst>
            <a:ext uri="{909E8E84-426E-40DD-AFC4-6F175D3DCCD1}">
              <a14:hiddenFill xmlns:a14="http://schemas.microsoft.com/office/drawing/2010/main">
                <a:solidFill>
                  <a:srgbClr val="FFFFFF"/>
                </a:solidFill>
              </a14:hiddenFill>
            </a:ext>
          </a:extLst>
        </p:spPr>
      </p:pic>
      <p:sp>
        <p:nvSpPr>
          <p:cNvPr id="41" name="Arrow: Striped Right 40">
            <a:extLst>
              <a:ext uri="{FF2B5EF4-FFF2-40B4-BE49-F238E27FC236}">
                <a16:creationId xmlns:a16="http://schemas.microsoft.com/office/drawing/2014/main" id="{FE4EDE2C-68A0-4C43-A759-A8671402C636}"/>
              </a:ext>
            </a:extLst>
          </p:cNvPr>
          <p:cNvSpPr/>
          <p:nvPr/>
        </p:nvSpPr>
        <p:spPr>
          <a:xfrm>
            <a:off x="4234453" y="5158044"/>
            <a:ext cx="901284" cy="401068"/>
          </a:xfrm>
          <a:prstGeom prst="stripedRightArrow">
            <a:avLst/>
          </a:prstGeom>
          <a:solidFill>
            <a:srgbClr val="FFCC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100" b="1" i="1" dirty="0">
                <a:solidFill>
                  <a:schemeClr val="tx1">
                    <a:lumMod val="65000"/>
                    <a:lumOff val="35000"/>
                  </a:schemeClr>
                </a:solidFill>
                <a:cs typeface="AngsanaUPC" panose="02020603050405020304" pitchFamily="18" charset="-34"/>
              </a:rPr>
              <a:t>Becomes</a:t>
            </a:r>
          </a:p>
        </p:txBody>
      </p:sp>
    </p:spTree>
    <p:extLst>
      <p:ext uri="{BB962C8B-B14F-4D97-AF65-F5344CB8AC3E}">
        <p14:creationId xmlns:p14="http://schemas.microsoft.com/office/powerpoint/2010/main" val="665641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41243-6B5C-434B-BA2F-7CD33EBC5C79}"/>
              </a:ext>
            </a:extLst>
          </p:cNvPr>
          <p:cNvSpPr>
            <a:spLocks noGrp="1"/>
          </p:cNvSpPr>
          <p:nvPr>
            <p:ph type="title"/>
          </p:nvPr>
        </p:nvSpPr>
        <p:spPr/>
        <p:txBody>
          <a:bodyPr/>
          <a:lstStyle/>
          <a:p>
            <a:r>
              <a:rPr lang="en-US" dirty="0"/>
              <a:t>Tips: You can always search by name</a:t>
            </a:r>
          </a:p>
        </p:txBody>
      </p:sp>
      <p:sp>
        <p:nvSpPr>
          <p:cNvPr id="4" name="Footer Placeholder 3">
            <a:extLst>
              <a:ext uri="{FF2B5EF4-FFF2-40B4-BE49-F238E27FC236}">
                <a16:creationId xmlns:a16="http://schemas.microsoft.com/office/drawing/2014/main" id="{153559C5-89B6-4743-8B48-614A83054D16}"/>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DDC33090-326C-4043-9546-DD661C78096D}"/>
              </a:ext>
            </a:extLst>
          </p:cNvPr>
          <p:cNvSpPr>
            <a:spLocks noGrp="1"/>
          </p:cNvSpPr>
          <p:nvPr>
            <p:ph type="sldNum" sz="quarter" idx="12"/>
          </p:nvPr>
        </p:nvSpPr>
        <p:spPr/>
        <p:txBody>
          <a:bodyPr/>
          <a:lstStyle/>
          <a:p>
            <a:fld id="{B996A9E8-C934-7647-B79C-6F431D92E0EB}" type="slidenum">
              <a:rPr lang="en-US" smtClean="0"/>
              <a:t>18</a:t>
            </a:fld>
            <a:endParaRPr lang="en-US" dirty="0"/>
          </a:p>
        </p:txBody>
      </p:sp>
      <p:sp>
        <p:nvSpPr>
          <p:cNvPr id="3" name="Rectangle 2">
            <a:extLst>
              <a:ext uri="{FF2B5EF4-FFF2-40B4-BE49-F238E27FC236}">
                <a16:creationId xmlns:a16="http://schemas.microsoft.com/office/drawing/2014/main" id="{4D4EEBC5-3172-4204-B54D-293C99C18233}"/>
              </a:ext>
            </a:extLst>
          </p:cNvPr>
          <p:cNvSpPr/>
          <p:nvPr/>
        </p:nvSpPr>
        <p:spPr>
          <a:xfrm>
            <a:off x="1073215" y="1389105"/>
            <a:ext cx="7156383" cy="1724318"/>
          </a:xfrm>
          <a:prstGeom prst="rect">
            <a:avLst/>
          </a:prstGeom>
        </p:spPr>
        <p:txBody>
          <a:bodyPr wrap="square">
            <a:spAutoFit/>
          </a:bodyPr>
          <a:lstStyle/>
          <a:p>
            <a:pPr marL="0" marR="0" lvl="2">
              <a:lnSpc>
                <a:spcPct val="107000"/>
              </a:lnSpc>
              <a:spcBef>
                <a:spcPts val="0"/>
              </a:spcBef>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Every document within Student Records, Special Education, and Human Resources has to have a student/employee name attached to it, therefore it is always searchable by that name, regardless of where they are in the file structure.  Therefore, using search features you can find any of your documents.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8" name="Group 7">
            <a:extLst>
              <a:ext uri="{FF2B5EF4-FFF2-40B4-BE49-F238E27FC236}">
                <a16:creationId xmlns:a16="http://schemas.microsoft.com/office/drawing/2014/main" id="{31A4D51C-451C-43D0-B096-4393E5B6DEBD}"/>
              </a:ext>
            </a:extLst>
          </p:cNvPr>
          <p:cNvGrpSpPr/>
          <p:nvPr/>
        </p:nvGrpSpPr>
        <p:grpSpPr>
          <a:xfrm>
            <a:off x="1647524" y="3298024"/>
            <a:ext cx="5648425" cy="2442944"/>
            <a:chOff x="1647524" y="3298024"/>
            <a:chExt cx="5648425" cy="2442944"/>
          </a:xfrm>
        </p:grpSpPr>
        <p:pic>
          <p:nvPicPr>
            <p:cNvPr id="3074" name="Picture 2" descr="Image result for where's waldo">
              <a:extLst>
                <a:ext uri="{FF2B5EF4-FFF2-40B4-BE49-F238E27FC236}">
                  <a16:creationId xmlns:a16="http://schemas.microsoft.com/office/drawing/2014/main" id="{E40B58A0-B5E4-4D11-8362-04703617A4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7524" y="3298024"/>
              <a:ext cx="5648425" cy="2442944"/>
            </a:xfrm>
            <a:prstGeom prst="rect">
              <a:avLst/>
            </a:prstGeom>
            <a:noFill/>
            <a:extLst>
              <a:ext uri="{909E8E84-426E-40DD-AFC4-6F175D3DCCD1}">
                <a14:hiddenFill xmlns:a14="http://schemas.microsoft.com/office/drawing/2010/main">
                  <a:solidFill>
                    <a:srgbClr val="FFFFFF"/>
                  </a:solidFill>
                </a14:hiddenFill>
              </a:ext>
            </a:extLst>
          </p:spPr>
        </p:pic>
        <p:sp>
          <p:nvSpPr>
            <p:cNvPr id="7" name="Double Wave 6">
              <a:extLst>
                <a:ext uri="{FF2B5EF4-FFF2-40B4-BE49-F238E27FC236}">
                  <a16:creationId xmlns:a16="http://schemas.microsoft.com/office/drawing/2014/main" id="{2E45CD5B-7CE5-4801-A74A-6C793BA61563}"/>
                </a:ext>
              </a:extLst>
            </p:cNvPr>
            <p:cNvSpPr/>
            <p:nvPr/>
          </p:nvSpPr>
          <p:spPr>
            <a:xfrm>
              <a:off x="4112392" y="3667226"/>
              <a:ext cx="1078030" cy="336884"/>
            </a:xfrm>
            <a:prstGeom prst="doubleWav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t>Waldo</a:t>
              </a:r>
            </a:p>
          </p:txBody>
        </p:sp>
      </p:grpSp>
    </p:spTree>
    <p:extLst>
      <p:ext uri="{BB962C8B-B14F-4D97-AF65-F5344CB8AC3E}">
        <p14:creationId xmlns:p14="http://schemas.microsoft.com/office/powerpoint/2010/main" val="527826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41243-6B5C-434B-BA2F-7CD33EBC5C79}"/>
              </a:ext>
            </a:extLst>
          </p:cNvPr>
          <p:cNvSpPr>
            <a:spLocks noGrp="1"/>
          </p:cNvSpPr>
          <p:nvPr>
            <p:ph type="title"/>
          </p:nvPr>
        </p:nvSpPr>
        <p:spPr/>
        <p:txBody>
          <a:bodyPr/>
          <a:lstStyle/>
          <a:p>
            <a:r>
              <a:rPr lang="en-US" dirty="0"/>
              <a:t>A Few More Tips…</a:t>
            </a:r>
          </a:p>
        </p:txBody>
      </p:sp>
      <p:sp>
        <p:nvSpPr>
          <p:cNvPr id="4" name="Footer Placeholder 3">
            <a:extLst>
              <a:ext uri="{FF2B5EF4-FFF2-40B4-BE49-F238E27FC236}">
                <a16:creationId xmlns:a16="http://schemas.microsoft.com/office/drawing/2014/main" id="{153559C5-89B6-4743-8B48-614A83054D16}"/>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DDC33090-326C-4043-9546-DD661C78096D}"/>
              </a:ext>
            </a:extLst>
          </p:cNvPr>
          <p:cNvSpPr>
            <a:spLocks noGrp="1"/>
          </p:cNvSpPr>
          <p:nvPr>
            <p:ph type="sldNum" sz="quarter" idx="12"/>
          </p:nvPr>
        </p:nvSpPr>
        <p:spPr/>
        <p:txBody>
          <a:bodyPr/>
          <a:lstStyle/>
          <a:p>
            <a:fld id="{B996A9E8-C934-7647-B79C-6F431D92E0EB}" type="slidenum">
              <a:rPr lang="en-US" smtClean="0"/>
              <a:t>19</a:t>
            </a:fld>
            <a:endParaRPr lang="en-US" dirty="0"/>
          </a:p>
        </p:txBody>
      </p:sp>
      <p:sp>
        <p:nvSpPr>
          <p:cNvPr id="3" name="Rectangle 2">
            <a:extLst>
              <a:ext uri="{FF2B5EF4-FFF2-40B4-BE49-F238E27FC236}">
                <a16:creationId xmlns:a16="http://schemas.microsoft.com/office/drawing/2014/main" id="{E608DD73-3DFF-4E34-BF36-A4542F686AEC}"/>
              </a:ext>
            </a:extLst>
          </p:cNvPr>
          <p:cNvSpPr/>
          <p:nvPr/>
        </p:nvSpPr>
        <p:spPr>
          <a:xfrm>
            <a:off x="501716" y="1464750"/>
            <a:ext cx="3564149" cy="1015663"/>
          </a:xfrm>
          <a:prstGeom prst="rect">
            <a:avLst/>
          </a:prstGeom>
        </p:spPr>
        <p:txBody>
          <a:bodyPr wrap="square">
            <a:spAutoFit/>
          </a:bodyPr>
          <a:lstStyle/>
          <a:p>
            <a:pPr marL="91440" lvl="1" algn="ctr"/>
            <a:r>
              <a:rPr lang="en-US" sz="2000" dirty="0"/>
              <a:t>Digital Document Storage does not work like your paper folders.  </a:t>
            </a:r>
          </a:p>
        </p:txBody>
      </p:sp>
      <p:pic>
        <p:nvPicPr>
          <p:cNvPr id="2052" name="Picture 4" descr="Image result for bookshelf bookstore hanging">
            <a:extLst>
              <a:ext uri="{FF2B5EF4-FFF2-40B4-BE49-F238E27FC236}">
                <a16:creationId xmlns:a16="http://schemas.microsoft.com/office/drawing/2014/main" id="{8523B74E-CD91-4C7D-B1A2-2CD296789BC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543" t="14807" r="2435" b="9149"/>
          <a:stretch/>
        </p:blipFill>
        <p:spPr bwMode="auto">
          <a:xfrm>
            <a:off x="1714901" y="4603147"/>
            <a:ext cx="5714198" cy="146620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bookshelf bookstore with signs">
            <a:extLst>
              <a:ext uri="{FF2B5EF4-FFF2-40B4-BE49-F238E27FC236}">
                <a16:creationId xmlns:a16="http://schemas.microsoft.com/office/drawing/2014/main" id="{6F703F24-F6E3-4AD5-8E65-6DD0A406675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1315"/>
          <a:stretch/>
        </p:blipFill>
        <p:spPr bwMode="auto">
          <a:xfrm>
            <a:off x="4474474" y="1847088"/>
            <a:ext cx="2393482" cy="181141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bookshelf  in barnes and noble section signs multiple">
            <a:extLst>
              <a:ext uri="{FF2B5EF4-FFF2-40B4-BE49-F238E27FC236}">
                <a16:creationId xmlns:a16="http://schemas.microsoft.com/office/drawing/2014/main" id="{6E956691-F97C-49E5-BFDA-26DA1202353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319" t="27573" r="16818" b="27246"/>
          <a:stretch/>
        </p:blipFill>
        <p:spPr bwMode="auto">
          <a:xfrm>
            <a:off x="909596" y="2640002"/>
            <a:ext cx="2305242" cy="1035831"/>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le 56">
            <a:extLst>
              <a:ext uri="{FF2B5EF4-FFF2-40B4-BE49-F238E27FC236}">
                <a16:creationId xmlns:a16="http://schemas.microsoft.com/office/drawing/2014/main" id="{33E3B637-4A40-4659-8738-0B350196ACA6}"/>
              </a:ext>
            </a:extLst>
          </p:cNvPr>
          <p:cNvSpPr/>
          <p:nvPr/>
        </p:nvSpPr>
        <p:spPr>
          <a:xfrm>
            <a:off x="6799643" y="2091075"/>
            <a:ext cx="2393481" cy="1323439"/>
          </a:xfrm>
          <a:prstGeom prst="rect">
            <a:avLst/>
          </a:prstGeom>
        </p:spPr>
        <p:txBody>
          <a:bodyPr wrap="square">
            <a:spAutoFit/>
          </a:bodyPr>
          <a:lstStyle/>
          <a:p>
            <a:pPr algn="ctr"/>
            <a:r>
              <a:rPr lang="en-US" sz="2000" dirty="0"/>
              <a:t>You have more ways to search, partition, and recall the information. </a:t>
            </a:r>
          </a:p>
        </p:txBody>
      </p:sp>
      <p:sp>
        <p:nvSpPr>
          <p:cNvPr id="58" name="Rectangle 57">
            <a:extLst>
              <a:ext uri="{FF2B5EF4-FFF2-40B4-BE49-F238E27FC236}">
                <a16:creationId xmlns:a16="http://schemas.microsoft.com/office/drawing/2014/main" id="{B2511F8E-09BA-4B3D-8402-507052581D10}"/>
              </a:ext>
            </a:extLst>
          </p:cNvPr>
          <p:cNvSpPr/>
          <p:nvPr/>
        </p:nvSpPr>
        <p:spPr>
          <a:xfrm>
            <a:off x="501716" y="4039661"/>
            <a:ext cx="8185084" cy="523220"/>
          </a:xfrm>
          <a:prstGeom prst="rect">
            <a:avLst/>
          </a:prstGeom>
        </p:spPr>
        <p:txBody>
          <a:bodyPr wrap="square">
            <a:spAutoFit/>
          </a:bodyPr>
          <a:lstStyle/>
          <a:p>
            <a:pPr algn="ctr"/>
            <a:r>
              <a:rPr lang="en-US" sz="2800" dirty="0"/>
              <a:t>So why use the same methodology to store things?</a:t>
            </a:r>
          </a:p>
        </p:txBody>
      </p:sp>
      <p:grpSp>
        <p:nvGrpSpPr>
          <p:cNvPr id="60" name="Group 59">
            <a:extLst>
              <a:ext uri="{FF2B5EF4-FFF2-40B4-BE49-F238E27FC236}">
                <a16:creationId xmlns:a16="http://schemas.microsoft.com/office/drawing/2014/main" id="{7CC43BB1-22FB-4CDB-A5A9-6BADDEC1AE15}"/>
              </a:ext>
            </a:extLst>
          </p:cNvPr>
          <p:cNvGrpSpPr/>
          <p:nvPr/>
        </p:nvGrpSpPr>
        <p:grpSpPr>
          <a:xfrm rot="268767">
            <a:off x="1738385" y="2453070"/>
            <a:ext cx="485069" cy="1369249"/>
            <a:chOff x="2084072" y="2255592"/>
            <a:chExt cx="485069" cy="2011144"/>
          </a:xfrm>
        </p:grpSpPr>
        <p:sp>
          <p:nvSpPr>
            <p:cNvPr id="59" name="Flowchart: Data 58">
              <a:extLst>
                <a:ext uri="{FF2B5EF4-FFF2-40B4-BE49-F238E27FC236}">
                  <a16:creationId xmlns:a16="http://schemas.microsoft.com/office/drawing/2014/main" id="{4AF7C69D-C395-436A-ABCE-EF51D56513A3}"/>
                </a:ext>
              </a:extLst>
            </p:cNvPr>
            <p:cNvSpPr/>
            <p:nvPr/>
          </p:nvSpPr>
          <p:spPr>
            <a:xfrm rot="2007423">
              <a:off x="2084072" y="2255592"/>
              <a:ext cx="399436" cy="2001212"/>
            </a:xfrm>
            <a:prstGeom prst="flowChartInputOutput">
              <a:avLst/>
            </a:prstGeom>
            <a:gradFill>
              <a:gsLst>
                <a:gs pos="0">
                  <a:schemeClr val="accent2">
                    <a:lumMod val="75000"/>
                    <a:alpha val="88000"/>
                  </a:schemeClr>
                </a:gs>
                <a:gs pos="100000">
                  <a:schemeClr val="accent2">
                    <a:lumMod val="50000"/>
                    <a:alpha val="53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Flowchart: Data 65">
              <a:extLst>
                <a:ext uri="{FF2B5EF4-FFF2-40B4-BE49-F238E27FC236}">
                  <a16:creationId xmlns:a16="http://schemas.microsoft.com/office/drawing/2014/main" id="{FDEC0C9E-21EA-480F-BA49-CB0F5C442648}"/>
                </a:ext>
              </a:extLst>
            </p:cNvPr>
            <p:cNvSpPr/>
            <p:nvPr/>
          </p:nvSpPr>
          <p:spPr>
            <a:xfrm rot="18975252">
              <a:off x="2169705" y="2265524"/>
              <a:ext cx="399436" cy="2001212"/>
            </a:xfrm>
            <a:prstGeom prst="flowChartInputOutput">
              <a:avLst/>
            </a:prstGeom>
            <a:gradFill>
              <a:gsLst>
                <a:gs pos="0">
                  <a:schemeClr val="accent2">
                    <a:lumMod val="75000"/>
                    <a:alpha val="75000"/>
                  </a:schemeClr>
                </a:gs>
                <a:gs pos="100000">
                  <a:schemeClr val="accent2">
                    <a:lumMod val="50000"/>
                    <a:alpha val="53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02157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C5943-7EB4-4A4A-A642-792DE9836B6C}"/>
              </a:ext>
            </a:extLst>
          </p:cNvPr>
          <p:cNvSpPr>
            <a:spLocks noGrp="1"/>
          </p:cNvSpPr>
          <p:nvPr>
            <p:ph type="title"/>
          </p:nvPr>
        </p:nvSpPr>
        <p:spPr/>
        <p:txBody>
          <a:bodyPr/>
          <a:lstStyle/>
          <a:p>
            <a:r>
              <a:rPr lang="en-US" dirty="0"/>
              <a:t>Objective</a:t>
            </a:r>
          </a:p>
        </p:txBody>
      </p:sp>
      <p:sp>
        <p:nvSpPr>
          <p:cNvPr id="3" name="Content Placeholder 2">
            <a:extLst>
              <a:ext uri="{FF2B5EF4-FFF2-40B4-BE49-F238E27FC236}">
                <a16:creationId xmlns:a16="http://schemas.microsoft.com/office/drawing/2014/main" id="{89FF6CE5-3C9E-4D17-8384-4311E6299514}"/>
              </a:ext>
            </a:extLst>
          </p:cNvPr>
          <p:cNvSpPr>
            <a:spLocks noGrp="1"/>
          </p:cNvSpPr>
          <p:nvPr>
            <p:ph idx="1"/>
          </p:nvPr>
        </p:nvSpPr>
        <p:spPr>
          <a:xfrm>
            <a:off x="457200" y="1521371"/>
            <a:ext cx="8229600" cy="4479782"/>
          </a:xfrm>
        </p:spPr>
        <p:txBody>
          <a:bodyPr/>
          <a:lstStyle/>
          <a:p>
            <a:pPr marL="0" indent="0">
              <a:buNone/>
            </a:pPr>
            <a:r>
              <a:rPr lang="en-US" dirty="0"/>
              <a:t>This course is designed in two parts – common questions regarding file structures and tips/strategies to best interact with your district’s file structure.</a:t>
            </a:r>
          </a:p>
          <a:p>
            <a:pPr marL="0" indent="0">
              <a:buNone/>
            </a:pPr>
            <a:endParaRPr lang="en-US" dirty="0"/>
          </a:p>
          <a:p>
            <a:pPr marL="0" indent="0">
              <a:buNone/>
            </a:pPr>
            <a:r>
              <a:rPr lang="en-US" dirty="0"/>
              <a:t>During the course the user will learn . . . </a:t>
            </a:r>
          </a:p>
          <a:p>
            <a:r>
              <a:rPr lang="en-US" dirty="0"/>
              <a:t>Purpose of the file structure works</a:t>
            </a:r>
          </a:p>
          <a:p>
            <a:r>
              <a:rPr lang="en-US" dirty="0"/>
              <a:t>How folders were selected for different file structures</a:t>
            </a:r>
          </a:p>
          <a:p>
            <a:r>
              <a:rPr lang="en-US" dirty="0"/>
              <a:t>How to find things quickly</a:t>
            </a:r>
          </a:p>
          <a:p>
            <a:r>
              <a:rPr lang="en-US" dirty="0"/>
              <a:t>Purpose of Pre-</a:t>
            </a:r>
            <a:r>
              <a:rPr lang="en-US" dirty="0" err="1"/>
              <a:t>YellowFolder</a:t>
            </a:r>
            <a:endParaRPr lang="en-US" dirty="0"/>
          </a:p>
          <a:p>
            <a:r>
              <a:rPr lang="en-US" dirty="0"/>
              <a:t>How to use the Recycle Bin-Trash folder</a:t>
            </a:r>
          </a:p>
          <a:p>
            <a:endParaRPr lang="en-US" dirty="0"/>
          </a:p>
          <a:p>
            <a:endParaRPr lang="en-US" dirty="0"/>
          </a:p>
          <a:p>
            <a:endParaRPr lang="en-US" dirty="0"/>
          </a:p>
          <a:p>
            <a:pPr marL="0" indent="0">
              <a:buNone/>
            </a:pPr>
            <a:endParaRPr lang="en-US" dirty="0"/>
          </a:p>
          <a:p>
            <a:endParaRPr lang="en-US" dirty="0"/>
          </a:p>
        </p:txBody>
      </p:sp>
      <p:sp>
        <p:nvSpPr>
          <p:cNvPr id="4" name="Footer Placeholder 3">
            <a:extLst>
              <a:ext uri="{FF2B5EF4-FFF2-40B4-BE49-F238E27FC236}">
                <a16:creationId xmlns:a16="http://schemas.microsoft.com/office/drawing/2014/main" id="{4203A3A3-2898-41AA-AE9C-0113BF73DC22}"/>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6506963B-4A98-4A0A-82A7-4F1994D09E1E}"/>
              </a:ext>
            </a:extLst>
          </p:cNvPr>
          <p:cNvSpPr>
            <a:spLocks noGrp="1"/>
          </p:cNvSpPr>
          <p:nvPr>
            <p:ph type="sldNum" sz="quarter" idx="12"/>
          </p:nvPr>
        </p:nvSpPr>
        <p:spPr/>
        <p:txBody>
          <a:bodyPr/>
          <a:lstStyle/>
          <a:p>
            <a:fld id="{B996A9E8-C934-7647-B79C-6F431D92E0EB}" type="slidenum">
              <a:rPr lang="en-US" smtClean="0"/>
              <a:t>2</a:t>
            </a:fld>
            <a:endParaRPr lang="en-US" dirty="0"/>
          </a:p>
        </p:txBody>
      </p:sp>
    </p:spTree>
    <p:extLst>
      <p:ext uri="{BB962C8B-B14F-4D97-AF65-F5344CB8AC3E}">
        <p14:creationId xmlns:p14="http://schemas.microsoft.com/office/powerpoint/2010/main" val="27304186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7E546-F139-4B14-A39E-2106F7B8C7F2}"/>
              </a:ext>
            </a:extLst>
          </p:cNvPr>
          <p:cNvSpPr>
            <a:spLocks noGrp="1"/>
          </p:cNvSpPr>
          <p:nvPr>
            <p:ph type="title"/>
          </p:nvPr>
        </p:nvSpPr>
        <p:spPr/>
        <p:txBody>
          <a:bodyPr/>
          <a:lstStyle/>
          <a:p>
            <a:r>
              <a:rPr lang="en-US" dirty="0"/>
              <a:t>General Tips</a:t>
            </a:r>
          </a:p>
        </p:txBody>
      </p:sp>
      <p:sp>
        <p:nvSpPr>
          <p:cNvPr id="3" name="Content Placeholder 2">
            <a:extLst>
              <a:ext uri="{FF2B5EF4-FFF2-40B4-BE49-F238E27FC236}">
                <a16:creationId xmlns:a16="http://schemas.microsoft.com/office/drawing/2014/main" id="{B75B0FEF-6CD8-4525-ABF5-D816E142CF6D}"/>
              </a:ext>
            </a:extLst>
          </p:cNvPr>
          <p:cNvSpPr>
            <a:spLocks noGrp="1"/>
          </p:cNvSpPr>
          <p:nvPr>
            <p:ph idx="1"/>
          </p:nvPr>
        </p:nvSpPr>
        <p:spPr>
          <a:xfrm>
            <a:off x="457200" y="1189109"/>
            <a:ext cx="8229600" cy="4479782"/>
          </a:xfrm>
        </p:spPr>
        <p:txBody>
          <a:bodyPr>
            <a:normAutofit fontScale="92500" lnSpcReduction="20000"/>
          </a:bodyPr>
          <a:lstStyle/>
          <a:p>
            <a:r>
              <a:rPr lang="en-US" dirty="0"/>
              <a:t>Use general abbreviations in the file structure, remember you might not be the only one looking for something within your file structure</a:t>
            </a:r>
          </a:p>
          <a:p>
            <a:r>
              <a:rPr lang="en-US" dirty="0"/>
              <a:t>It is best to keep your file structure relatively short, as opposed to creating a file for each potential document.  You can always add searchable tags to your documents by editing the document name or description to provide for easier searching moving forward.</a:t>
            </a:r>
          </a:p>
          <a:p>
            <a:r>
              <a:rPr lang="en-US" dirty="0"/>
              <a:t>Work with your PNE to develop a document filing “book” that can be disseminated to everyone within your district.  This “book” can be as intricate as having images for each document per doc type, or as generic as simply being a list of document names and where to file them.  We recommend to get more detailed the more users you have per record series.</a:t>
            </a:r>
          </a:p>
          <a:p>
            <a:r>
              <a:rPr lang="en-US" dirty="0"/>
              <a:t>If you ever find yourself searching through the file structure for a document, STOP and use the search features to locate what you need in seconds.  </a:t>
            </a:r>
          </a:p>
          <a:p>
            <a:endParaRPr lang="en-US" dirty="0"/>
          </a:p>
        </p:txBody>
      </p:sp>
      <p:sp>
        <p:nvSpPr>
          <p:cNvPr id="4" name="Footer Placeholder 3">
            <a:extLst>
              <a:ext uri="{FF2B5EF4-FFF2-40B4-BE49-F238E27FC236}">
                <a16:creationId xmlns:a16="http://schemas.microsoft.com/office/drawing/2014/main" id="{C4707C77-4FAD-4C93-8878-0026FD1C4498}"/>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B4353667-FFA9-44D5-97FA-977DFE9AF8BF}"/>
              </a:ext>
            </a:extLst>
          </p:cNvPr>
          <p:cNvSpPr>
            <a:spLocks noGrp="1"/>
          </p:cNvSpPr>
          <p:nvPr>
            <p:ph type="sldNum" sz="quarter" idx="12"/>
          </p:nvPr>
        </p:nvSpPr>
        <p:spPr/>
        <p:txBody>
          <a:bodyPr/>
          <a:lstStyle/>
          <a:p>
            <a:fld id="{B996A9E8-C934-7647-B79C-6F431D92E0EB}" type="slidenum">
              <a:rPr lang="en-US" smtClean="0"/>
              <a:t>20</a:t>
            </a:fld>
            <a:endParaRPr lang="en-US" dirty="0"/>
          </a:p>
        </p:txBody>
      </p:sp>
    </p:spTree>
    <p:extLst>
      <p:ext uri="{BB962C8B-B14F-4D97-AF65-F5344CB8AC3E}">
        <p14:creationId xmlns:p14="http://schemas.microsoft.com/office/powerpoint/2010/main" val="2170261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41243-6B5C-434B-BA2F-7CD33EBC5C79}"/>
              </a:ext>
            </a:extLst>
          </p:cNvPr>
          <p:cNvSpPr>
            <a:spLocks noGrp="1"/>
          </p:cNvSpPr>
          <p:nvPr>
            <p:ph type="title"/>
          </p:nvPr>
        </p:nvSpPr>
        <p:spPr/>
        <p:txBody>
          <a:bodyPr/>
          <a:lstStyle/>
          <a:p>
            <a:r>
              <a:rPr lang="en-US" dirty="0"/>
              <a:t>One Final Strategy… Less is More</a:t>
            </a:r>
          </a:p>
        </p:txBody>
      </p:sp>
      <p:sp>
        <p:nvSpPr>
          <p:cNvPr id="4" name="Footer Placeholder 3">
            <a:extLst>
              <a:ext uri="{FF2B5EF4-FFF2-40B4-BE49-F238E27FC236}">
                <a16:creationId xmlns:a16="http://schemas.microsoft.com/office/drawing/2014/main" id="{153559C5-89B6-4743-8B48-614A83054D16}"/>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DDC33090-326C-4043-9546-DD661C78096D}"/>
              </a:ext>
            </a:extLst>
          </p:cNvPr>
          <p:cNvSpPr>
            <a:spLocks noGrp="1"/>
          </p:cNvSpPr>
          <p:nvPr>
            <p:ph type="sldNum" sz="quarter" idx="12"/>
          </p:nvPr>
        </p:nvSpPr>
        <p:spPr/>
        <p:txBody>
          <a:bodyPr/>
          <a:lstStyle/>
          <a:p>
            <a:fld id="{B996A9E8-C934-7647-B79C-6F431D92E0EB}" type="slidenum">
              <a:rPr lang="en-US" smtClean="0"/>
              <a:t>21</a:t>
            </a:fld>
            <a:endParaRPr lang="en-US" dirty="0"/>
          </a:p>
        </p:txBody>
      </p:sp>
      <p:grpSp>
        <p:nvGrpSpPr>
          <p:cNvPr id="15" name="Group 14">
            <a:extLst>
              <a:ext uri="{FF2B5EF4-FFF2-40B4-BE49-F238E27FC236}">
                <a16:creationId xmlns:a16="http://schemas.microsoft.com/office/drawing/2014/main" id="{B4C2E2B2-BF33-4F20-8421-7A21C3862899}"/>
              </a:ext>
            </a:extLst>
          </p:cNvPr>
          <p:cNvGrpSpPr/>
          <p:nvPr/>
        </p:nvGrpSpPr>
        <p:grpSpPr>
          <a:xfrm>
            <a:off x="5893602" y="1493521"/>
            <a:ext cx="2991559" cy="4059936"/>
            <a:chOff x="3565373" y="1366789"/>
            <a:chExt cx="3011888" cy="4174141"/>
          </a:xfrm>
        </p:grpSpPr>
        <p:sp>
          <p:nvSpPr>
            <p:cNvPr id="8" name="Rectangle: Top Corners Rounded 7">
              <a:extLst>
                <a:ext uri="{FF2B5EF4-FFF2-40B4-BE49-F238E27FC236}">
                  <a16:creationId xmlns:a16="http://schemas.microsoft.com/office/drawing/2014/main" id="{C30D4B56-91D9-4EEB-8F02-9B50A9406584}"/>
                </a:ext>
              </a:extLst>
            </p:cNvPr>
            <p:cNvSpPr/>
            <p:nvPr/>
          </p:nvSpPr>
          <p:spPr>
            <a:xfrm rot="5400000">
              <a:off x="2530255" y="2401907"/>
              <a:ext cx="4174141" cy="2103906"/>
            </a:xfrm>
            <a:prstGeom prst="round2SameRect">
              <a:avLst/>
            </a:prstGeom>
            <a:solidFill>
              <a:schemeClr val="bg2">
                <a:lumMod val="90000"/>
              </a:schemeClr>
            </a:solidFill>
            <a:ln>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73ED8D0A-D1E7-4716-A9A9-637EDC79EE45}"/>
                </a:ext>
              </a:extLst>
            </p:cNvPr>
            <p:cNvSpPr/>
            <p:nvPr/>
          </p:nvSpPr>
          <p:spPr>
            <a:xfrm>
              <a:off x="5669279" y="1636295"/>
              <a:ext cx="883921" cy="36512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Application</a:t>
              </a:r>
            </a:p>
          </p:txBody>
        </p:sp>
        <p:sp>
          <p:nvSpPr>
            <p:cNvPr id="11" name="Rectangle 10">
              <a:extLst>
                <a:ext uri="{FF2B5EF4-FFF2-40B4-BE49-F238E27FC236}">
                  <a16:creationId xmlns:a16="http://schemas.microsoft.com/office/drawing/2014/main" id="{7C18BC57-6FC3-4EA3-A317-E705EB93A11F}"/>
                </a:ext>
              </a:extLst>
            </p:cNvPr>
            <p:cNvSpPr/>
            <p:nvPr/>
          </p:nvSpPr>
          <p:spPr>
            <a:xfrm>
              <a:off x="5669278" y="2088362"/>
              <a:ext cx="883921" cy="365124"/>
            </a:xfrm>
            <a:prstGeom prst="rect">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Transcript</a:t>
              </a:r>
            </a:p>
          </p:txBody>
        </p:sp>
        <p:sp>
          <p:nvSpPr>
            <p:cNvPr id="12" name="Rectangle 11">
              <a:extLst>
                <a:ext uri="{FF2B5EF4-FFF2-40B4-BE49-F238E27FC236}">
                  <a16:creationId xmlns:a16="http://schemas.microsoft.com/office/drawing/2014/main" id="{320334D8-BDDA-4558-BB92-4DC6FB94EDE6}"/>
                </a:ext>
              </a:extLst>
            </p:cNvPr>
            <p:cNvSpPr/>
            <p:nvPr/>
          </p:nvSpPr>
          <p:spPr>
            <a:xfrm>
              <a:off x="5669277" y="2621744"/>
              <a:ext cx="883921" cy="365124"/>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Discipline</a:t>
              </a:r>
            </a:p>
          </p:txBody>
        </p:sp>
        <p:sp>
          <p:nvSpPr>
            <p:cNvPr id="13" name="Rectangle 12">
              <a:extLst>
                <a:ext uri="{FF2B5EF4-FFF2-40B4-BE49-F238E27FC236}">
                  <a16:creationId xmlns:a16="http://schemas.microsoft.com/office/drawing/2014/main" id="{ECAA5CC0-324E-48FC-B638-A0C7BF1E585D}"/>
                </a:ext>
              </a:extLst>
            </p:cNvPr>
            <p:cNvSpPr/>
            <p:nvPr/>
          </p:nvSpPr>
          <p:spPr>
            <a:xfrm>
              <a:off x="5693340" y="3977059"/>
              <a:ext cx="883921" cy="365124"/>
            </a:xfrm>
            <a:prstGeom prst="rect">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Personal Info</a:t>
              </a:r>
            </a:p>
          </p:txBody>
        </p:sp>
        <p:sp>
          <p:nvSpPr>
            <p:cNvPr id="14" name="Rectangle 13">
              <a:extLst>
                <a:ext uri="{FF2B5EF4-FFF2-40B4-BE49-F238E27FC236}">
                  <a16:creationId xmlns:a16="http://schemas.microsoft.com/office/drawing/2014/main" id="{67FBFD73-6A2E-4909-8351-27B62F9A97FA}"/>
                </a:ext>
              </a:extLst>
            </p:cNvPr>
            <p:cNvSpPr/>
            <p:nvPr/>
          </p:nvSpPr>
          <p:spPr>
            <a:xfrm>
              <a:off x="5669279" y="3280595"/>
              <a:ext cx="883921" cy="365124"/>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Testing</a:t>
              </a:r>
            </a:p>
          </p:txBody>
        </p:sp>
      </p:grpSp>
      <p:sp>
        <p:nvSpPr>
          <p:cNvPr id="16" name="TextBox 15">
            <a:extLst>
              <a:ext uri="{FF2B5EF4-FFF2-40B4-BE49-F238E27FC236}">
                <a16:creationId xmlns:a16="http://schemas.microsoft.com/office/drawing/2014/main" id="{CA5ED0AD-791C-4FF5-B393-40AE2BBEAE63}"/>
              </a:ext>
            </a:extLst>
          </p:cNvPr>
          <p:cNvSpPr txBox="1"/>
          <p:nvPr/>
        </p:nvSpPr>
        <p:spPr>
          <a:xfrm>
            <a:off x="4196485" y="1025765"/>
            <a:ext cx="1579401" cy="5170646"/>
          </a:xfrm>
          <a:prstGeom prst="rect">
            <a:avLst/>
          </a:prstGeom>
          <a:noFill/>
        </p:spPr>
        <p:txBody>
          <a:bodyPr wrap="square" rtlCol="0">
            <a:spAutoFit/>
          </a:bodyPr>
          <a:lstStyle/>
          <a:p>
            <a:r>
              <a:rPr lang="en-US" sz="1500" dirty="0"/>
              <a:t>This makes sense in paper form because it allows you to easily locate a set of documents.</a:t>
            </a:r>
          </a:p>
          <a:p>
            <a:endParaRPr lang="en-US" sz="1500" dirty="0"/>
          </a:p>
          <a:p>
            <a:r>
              <a:rPr lang="en-US" sz="1500" dirty="0"/>
              <a:t>However, in a digital structure you can do the same thing by entering search info.  Creating too many files is akin to creating a folder like this.</a:t>
            </a:r>
          </a:p>
          <a:p>
            <a:endParaRPr lang="en-US" sz="1500" dirty="0"/>
          </a:p>
          <a:p>
            <a:r>
              <a:rPr lang="en-US" sz="1500" dirty="0"/>
              <a:t>Simply using the search features makes finding documents fast and easy</a:t>
            </a:r>
          </a:p>
        </p:txBody>
      </p:sp>
      <p:grpSp>
        <p:nvGrpSpPr>
          <p:cNvPr id="6" name="Group 5">
            <a:extLst>
              <a:ext uri="{FF2B5EF4-FFF2-40B4-BE49-F238E27FC236}">
                <a16:creationId xmlns:a16="http://schemas.microsoft.com/office/drawing/2014/main" id="{0479B374-7AAF-4403-AEBF-9FC62CD598F9}"/>
              </a:ext>
            </a:extLst>
          </p:cNvPr>
          <p:cNvGrpSpPr/>
          <p:nvPr/>
        </p:nvGrpSpPr>
        <p:grpSpPr>
          <a:xfrm>
            <a:off x="67891" y="1427718"/>
            <a:ext cx="4297680" cy="4334808"/>
            <a:chOff x="5029200" y="1186621"/>
            <a:chExt cx="4297680" cy="4756979"/>
          </a:xfrm>
        </p:grpSpPr>
        <p:grpSp>
          <p:nvGrpSpPr>
            <p:cNvPr id="36" name="Group 35">
              <a:extLst>
                <a:ext uri="{FF2B5EF4-FFF2-40B4-BE49-F238E27FC236}">
                  <a16:creationId xmlns:a16="http://schemas.microsoft.com/office/drawing/2014/main" id="{3249AEB3-1E47-40E8-A4E7-A18FECFCCF4F}"/>
                </a:ext>
              </a:extLst>
            </p:cNvPr>
            <p:cNvGrpSpPr/>
            <p:nvPr/>
          </p:nvGrpSpPr>
          <p:grpSpPr>
            <a:xfrm>
              <a:off x="5310402" y="1186622"/>
              <a:ext cx="3585473" cy="4456178"/>
              <a:chOff x="6889981" y="1200910"/>
              <a:chExt cx="2148775" cy="4456178"/>
            </a:xfrm>
          </p:grpSpPr>
          <p:sp>
            <p:nvSpPr>
              <p:cNvPr id="18" name="Rectangle: Top Corners Rounded 17">
                <a:extLst>
                  <a:ext uri="{FF2B5EF4-FFF2-40B4-BE49-F238E27FC236}">
                    <a16:creationId xmlns:a16="http://schemas.microsoft.com/office/drawing/2014/main" id="{2D4A8387-487A-4557-AFC3-A175F5915B8B}"/>
                  </a:ext>
                </a:extLst>
              </p:cNvPr>
              <p:cNvSpPr/>
              <p:nvPr/>
            </p:nvSpPr>
            <p:spPr>
              <a:xfrm rot="5400000">
                <a:off x="5289352" y="2801539"/>
                <a:ext cx="4456178" cy="1254920"/>
              </a:xfrm>
              <a:prstGeom prst="round2SameRect">
                <a:avLst/>
              </a:prstGeom>
              <a:solidFill>
                <a:schemeClr val="bg2">
                  <a:lumMod val="90000"/>
                </a:schemeClr>
              </a:solidFill>
              <a:ln>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EDA4A08C-0885-45EE-80F7-140331164D67}"/>
                  </a:ext>
                </a:extLst>
              </p:cNvPr>
              <p:cNvSpPr/>
              <p:nvPr/>
            </p:nvSpPr>
            <p:spPr>
              <a:xfrm>
                <a:off x="8144901" y="1470416"/>
                <a:ext cx="883921" cy="28380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Application</a:t>
                </a:r>
              </a:p>
            </p:txBody>
          </p:sp>
          <p:sp>
            <p:nvSpPr>
              <p:cNvPr id="20" name="Rectangle 19">
                <a:extLst>
                  <a:ext uri="{FF2B5EF4-FFF2-40B4-BE49-F238E27FC236}">
                    <a16:creationId xmlns:a16="http://schemas.microsoft.com/office/drawing/2014/main" id="{EB2E9670-2786-4E58-B647-B07BA34956CB}"/>
                  </a:ext>
                </a:extLst>
              </p:cNvPr>
              <p:cNvSpPr/>
              <p:nvPr/>
            </p:nvSpPr>
            <p:spPr>
              <a:xfrm>
                <a:off x="8144900" y="2047951"/>
                <a:ext cx="883921" cy="239655"/>
              </a:xfrm>
              <a:prstGeom prst="rect">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Transcript</a:t>
                </a:r>
              </a:p>
            </p:txBody>
          </p:sp>
          <p:sp>
            <p:nvSpPr>
              <p:cNvPr id="21" name="Rectangle 20">
                <a:extLst>
                  <a:ext uri="{FF2B5EF4-FFF2-40B4-BE49-F238E27FC236}">
                    <a16:creationId xmlns:a16="http://schemas.microsoft.com/office/drawing/2014/main" id="{CB4B25CB-BE50-431F-9437-E4B95CFC75B4}"/>
                  </a:ext>
                </a:extLst>
              </p:cNvPr>
              <p:cNvSpPr/>
              <p:nvPr/>
            </p:nvSpPr>
            <p:spPr>
              <a:xfrm>
                <a:off x="8144899" y="2618945"/>
                <a:ext cx="883921" cy="202043"/>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Discipline</a:t>
                </a:r>
              </a:p>
            </p:txBody>
          </p:sp>
          <p:sp>
            <p:nvSpPr>
              <p:cNvPr id="22" name="Rectangle 21">
                <a:extLst>
                  <a:ext uri="{FF2B5EF4-FFF2-40B4-BE49-F238E27FC236}">
                    <a16:creationId xmlns:a16="http://schemas.microsoft.com/office/drawing/2014/main" id="{3329B4BC-749C-44E7-9F8C-98F04E78D991}"/>
                  </a:ext>
                </a:extLst>
              </p:cNvPr>
              <p:cNvSpPr/>
              <p:nvPr/>
            </p:nvSpPr>
            <p:spPr>
              <a:xfrm>
                <a:off x="8144901" y="3270544"/>
                <a:ext cx="883921" cy="127295"/>
              </a:xfrm>
              <a:prstGeom prst="rect">
                <a:avLst/>
              </a:prstGeom>
              <a:solidFill>
                <a:srgbClr val="33CC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Personal Info</a:t>
                </a:r>
              </a:p>
            </p:txBody>
          </p:sp>
          <p:sp>
            <p:nvSpPr>
              <p:cNvPr id="23" name="Rectangle 22">
                <a:extLst>
                  <a:ext uri="{FF2B5EF4-FFF2-40B4-BE49-F238E27FC236}">
                    <a16:creationId xmlns:a16="http://schemas.microsoft.com/office/drawing/2014/main" id="{012F8812-5BB4-4421-ADE9-6920DF6CC6D9}"/>
                  </a:ext>
                </a:extLst>
              </p:cNvPr>
              <p:cNvSpPr/>
              <p:nvPr/>
            </p:nvSpPr>
            <p:spPr>
              <a:xfrm>
                <a:off x="8144901" y="3037171"/>
                <a:ext cx="883921" cy="202043"/>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District Testing</a:t>
                </a:r>
              </a:p>
            </p:txBody>
          </p:sp>
          <p:sp>
            <p:nvSpPr>
              <p:cNvPr id="24" name="Rectangle 23">
                <a:extLst>
                  <a:ext uri="{FF2B5EF4-FFF2-40B4-BE49-F238E27FC236}">
                    <a16:creationId xmlns:a16="http://schemas.microsoft.com/office/drawing/2014/main" id="{7544E6FC-F655-4991-BD3B-2CD37A31C694}"/>
                  </a:ext>
                </a:extLst>
              </p:cNvPr>
              <p:cNvSpPr/>
              <p:nvPr/>
            </p:nvSpPr>
            <p:spPr>
              <a:xfrm>
                <a:off x="8144898" y="1777426"/>
                <a:ext cx="883921" cy="239655"/>
              </a:xfrm>
              <a:prstGeom prst="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Grades</a:t>
                </a:r>
              </a:p>
            </p:txBody>
          </p:sp>
          <p:sp>
            <p:nvSpPr>
              <p:cNvPr id="25" name="Rectangle 24">
                <a:extLst>
                  <a:ext uri="{FF2B5EF4-FFF2-40B4-BE49-F238E27FC236}">
                    <a16:creationId xmlns:a16="http://schemas.microsoft.com/office/drawing/2014/main" id="{83EDE6EB-1BD4-4F3B-939F-7C7BC4339296}"/>
                  </a:ext>
                </a:extLst>
              </p:cNvPr>
              <p:cNvSpPr/>
              <p:nvPr/>
            </p:nvSpPr>
            <p:spPr>
              <a:xfrm>
                <a:off x="8144897" y="2379289"/>
                <a:ext cx="883921" cy="202043"/>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lumMod val="75000"/>
                        <a:lumOff val="25000"/>
                      </a:schemeClr>
                    </a:solidFill>
                  </a:rPr>
                  <a:t>Punishment</a:t>
                </a:r>
              </a:p>
            </p:txBody>
          </p:sp>
          <p:sp>
            <p:nvSpPr>
              <p:cNvPr id="26" name="Rectangle 25">
                <a:extLst>
                  <a:ext uri="{FF2B5EF4-FFF2-40B4-BE49-F238E27FC236}">
                    <a16:creationId xmlns:a16="http://schemas.microsoft.com/office/drawing/2014/main" id="{535C5098-40EA-4F65-88B3-FB66A4B3F64A}"/>
                  </a:ext>
                </a:extLst>
              </p:cNvPr>
              <p:cNvSpPr/>
              <p:nvPr/>
            </p:nvSpPr>
            <p:spPr>
              <a:xfrm>
                <a:off x="8154835" y="2843285"/>
                <a:ext cx="883921" cy="202043"/>
              </a:xfrm>
              <a:prstGeom prst="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b="1" dirty="0">
                    <a:solidFill>
                      <a:schemeClr val="tx1">
                        <a:lumMod val="75000"/>
                        <a:lumOff val="25000"/>
                      </a:schemeClr>
                    </a:solidFill>
                  </a:rPr>
                  <a:t>State Testing</a:t>
                </a:r>
              </a:p>
            </p:txBody>
          </p:sp>
          <p:sp>
            <p:nvSpPr>
              <p:cNvPr id="27" name="Rectangle 26">
                <a:extLst>
                  <a:ext uri="{FF2B5EF4-FFF2-40B4-BE49-F238E27FC236}">
                    <a16:creationId xmlns:a16="http://schemas.microsoft.com/office/drawing/2014/main" id="{592C79B8-22F6-46CD-98F1-B6B7B5C05098}"/>
                  </a:ext>
                </a:extLst>
              </p:cNvPr>
              <p:cNvSpPr/>
              <p:nvPr/>
            </p:nvSpPr>
            <p:spPr>
              <a:xfrm>
                <a:off x="8144896" y="3437142"/>
                <a:ext cx="883921" cy="127295"/>
              </a:xfrm>
              <a:prstGeom prst="rect">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Address</a:t>
                </a:r>
              </a:p>
            </p:txBody>
          </p:sp>
          <p:sp>
            <p:nvSpPr>
              <p:cNvPr id="28" name="Rectangle 27">
                <a:extLst>
                  <a:ext uri="{FF2B5EF4-FFF2-40B4-BE49-F238E27FC236}">
                    <a16:creationId xmlns:a16="http://schemas.microsoft.com/office/drawing/2014/main" id="{F1DF2A0C-2015-420B-8268-5BE979F4BC15}"/>
                  </a:ext>
                </a:extLst>
              </p:cNvPr>
              <p:cNvSpPr/>
              <p:nvPr/>
            </p:nvSpPr>
            <p:spPr>
              <a:xfrm>
                <a:off x="8154834" y="3575344"/>
                <a:ext cx="883921" cy="127295"/>
              </a:xfrm>
              <a:prstGeom prst="rect">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Phone Number</a:t>
                </a:r>
              </a:p>
            </p:txBody>
          </p:sp>
          <p:sp>
            <p:nvSpPr>
              <p:cNvPr id="29" name="Rectangle 28">
                <a:extLst>
                  <a:ext uri="{FF2B5EF4-FFF2-40B4-BE49-F238E27FC236}">
                    <a16:creationId xmlns:a16="http://schemas.microsoft.com/office/drawing/2014/main" id="{B209891C-A293-4991-95C6-4DD57789D66A}"/>
                  </a:ext>
                </a:extLst>
              </p:cNvPr>
              <p:cNvSpPr/>
              <p:nvPr/>
            </p:nvSpPr>
            <p:spPr>
              <a:xfrm>
                <a:off x="8144901" y="3717695"/>
                <a:ext cx="883921" cy="127295"/>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Proof of address</a:t>
                </a:r>
              </a:p>
            </p:txBody>
          </p:sp>
          <p:sp>
            <p:nvSpPr>
              <p:cNvPr id="30" name="Rectangle 29">
                <a:extLst>
                  <a:ext uri="{FF2B5EF4-FFF2-40B4-BE49-F238E27FC236}">
                    <a16:creationId xmlns:a16="http://schemas.microsoft.com/office/drawing/2014/main" id="{2961B038-1E57-40F1-AA09-B8712F3B63DC}"/>
                  </a:ext>
                </a:extLst>
              </p:cNvPr>
              <p:cNvSpPr/>
              <p:nvPr/>
            </p:nvSpPr>
            <p:spPr>
              <a:xfrm>
                <a:off x="8154835" y="3870095"/>
                <a:ext cx="883921" cy="127295"/>
              </a:xfrm>
              <a:prstGeom prst="rect">
                <a:avLst/>
              </a:prstGeom>
              <a:solidFill>
                <a:srgbClr val="99FF9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Pant size</a:t>
                </a:r>
              </a:p>
            </p:txBody>
          </p:sp>
          <p:sp>
            <p:nvSpPr>
              <p:cNvPr id="31" name="Rectangle 30">
                <a:extLst>
                  <a:ext uri="{FF2B5EF4-FFF2-40B4-BE49-F238E27FC236}">
                    <a16:creationId xmlns:a16="http://schemas.microsoft.com/office/drawing/2014/main" id="{216C499A-B611-41D2-A171-343E1DD24AB7}"/>
                  </a:ext>
                </a:extLst>
              </p:cNvPr>
              <p:cNvSpPr/>
              <p:nvPr/>
            </p:nvSpPr>
            <p:spPr>
              <a:xfrm>
                <a:off x="8144895" y="4012446"/>
                <a:ext cx="883921" cy="127295"/>
              </a:xfrm>
              <a:prstGeom prst="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Hair color</a:t>
                </a:r>
              </a:p>
            </p:txBody>
          </p:sp>
          <p:sp>
            <p:nvSpPr>
              <p:cNvPr id="32" name="Rectangle 31">
                <a:extLst>
                  <a:ext uri="{FF2B5EF4-FFF2-40B4-BE49-F238E27FC236}">
                    <a16:creationId xmlns:a16="http://schemas.microsoft.com/office/drawing/2014/main" id="{95AB3C73-FF46-4258-A74F-E4CD814505D9}"/>
                  </a:ext>
                </a:extLst>
              </p:cNvPr>
              <p:cNvSpPr/>
              <p:nvPr/>
            </p:nvSpPr>
            <p:spPr>
              <a:xfrm>
                <a:off x="8154835" y="4165704"/>
                <a:ext cx="883921" cy="223046"/>
              </a:xfrm>
              <a:prstGeom prst="rect">
                <a:avLst/>
              </a:prstGeom>
              <a:solidFill>
                <a:srgbClr val="E8F47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Kindergarten statistics</a:t>
                </a:r>
              </a:p>
            </p:txBody>
          </p:sp>
          <p:sp>
            <p:nvSpPr>
              <p:cNvPr id="33" name="Rectangle 32">
                <a:extLst>
                  <a:ext uri="{FF2B5EF4-FFF2-40B4-BE49-F238E27FC236}">
                    <a16:creationId xmlns:a16="http://schemas.microsoft.com/office/drawing/2014/main" id="{F8F45857-6D42-4BAB-BFA4-511F93D10304}"/>
                  </a:ext>
                </a:extLst>
              </p:cNvPr>
              <p:cNvSpPr/>
              <p:nvPr/>
            </p:nvSpPr>
            <p:spPr>
              <a:xfrm>
                <a:off x="8154833" y="4445399"/>
                <a:ext cx="883921" cy="223046"/>
              </a:xfrm>
              <a:prstGeom prst="rect">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1</a:t>
                </a:r>
                <a:r>
                  <a:rPr lang="en-US" sz="800" b="1" baseline="30000" dirty="0">
                    <a:solidFill>
                      <a:schemeClr val="tx1">
                        <a:lumMod val="75000"/>
                        <a:lumOff val="25000"/>
                      </a:schemeClr>
                    </a:solidFill>
                  </a:rPr>
                  <a:t>st</a:t>
                </a:r>
                <a:r>
                  <a:rPr lang="en-US" sz="800" b="1" dirty="0">
                    <a:solidFill>
                      <a:schemeClr val="tx1">
                        <a:lumMod val="75000"/>
                        <a:lumOff val="25000"/>
                      </a:schemeClr>
                    </a:solidFill>
                  </a:rPr>
                  <a:t> born name</a:t>
                </a:r>
              </a:p>
            </p:txBody>
          </p:sp>
          <p:sp>
            <p:nvSpPr>
              <p:cNvPr id="34" name="Rectangle 33">
                <a:extLst>
                  <a:ext uri="{FF2B5EF4-FFF2-40B4-BE49-F238E27FC236}">
                    <a16:creationId xmlns:a16="http://schemas.microsoft.com/office/drawing/2014/main" id="{DF2DC293-BD19-4541-AED6-F65258E72C22}"/>
                  </a:ext>
                </a:extLst>
              </p:cNvPr>
              <p:cNvSpPr/>
              <p:nvPr/>
            </p:nvSpPr>
            <p:spPr>
              <a:xfrm>
                <a:off x="8154832" y="4712963"/>
                <a:ext cx="883921" cy="223046"/>
              </a:xfrm>
              <a:prstGeom prst="rect">
                <a:avLst/>
              </a:prstGeom>
              <a:solidFill>
                <a:srgbClr val="FF66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tx1">
                        <a:lumMod val="75000"/>
                        <a:lumOff val="25000"/>
                      </a:schemeClr>
                    </a:solidFill>
                  </a:rPr>
                  <a:t>Mile time</a:t>
                </a:r>
              </a:p>
            </p:txBody>
          </p:sp>
          <p:sp>
            <p:nvSpPr>
              <p:cNvPr id="35" name="Rectangle 34">
                <a:extLst>
                  <a:ext uri="{FF2B5EF4-FFF2-40B4-BE49-F238E27FC236}">
                    <a16:creationId xmlns:a16="http://schemas.microsoft.com/office/drawing/2014/main" id="{24F6BC34-87DE-4BA4-9FDA-5243BC74A26F}"/>
                  </a:ext>
                </a:extLst>
              </p:cNvPr>
              <p:cNvSpPr/>
              <p:nvPr/>
            </p:nvSpPr>
            <p:spPr>
              <a:xfrm>
                <a:off x="8144894" y="5009285"/>
                <a:ext cx="883921" cy="223046"/>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solidFill>
                      <a:schemeClr val="tx1">
                        <a:lumMod val="75000"/>
                        <a:lumOff val="25000"/>
                      </a:schemeClr>
                    </a:solidFill>
                  </a:rPr>
                  <a:t>Favorite Muppet</a:t>
                </a:r>
              </a:p>
            </p:txBody>
          </p:sp>
        </p:grpSp>
        <p:sp>
          <p:nvSpPr>
            <p:cNvPr id="3" name="Multiplication Sign 2">
              <a:extLst>
                <a:ext uri="{FF2B5EF4-FFF2-40B4-BE49-F238E27FC236}">
                  <a16:creationId xmlns:a16="http://schemas.microsoft.com/office/drawing/2014/main" id="{B7476C24-CB3F-47EF-A622-7639837343B1}"/>
                </a:ext>
              </a:extLst>
            </p:cNvPr>
            <p:cNvSpPr/>
            <p:nvPr/>
          </p:nvSpPr>
          <p:spPr>
            <a:xfrm>
              <a:off x="5029200" y="1186621"/>
              <a:ext cx="4297680" cy="4756979"/>
            </a:xfrm>
            <a:prstGeom prst="mathMultiply">
              <a:avLst>
                <a:gd name="adj1" fmla="val 4548"/>
              </a:avLst>
            </a:prstGeom>
            <a:solidFill>
              <a:srgbClr val="FF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7" name="TextBox 6">
            <a:extLst>
              <a:ext uri="{FF2B5EF4-FFF2-40B4-BE49-F238E27FC236}">
                <a16:creationId xmlns:a16="http://schemas.microsoft.com/office/drawing/2014/main" id="{BEA4D2D0-4380-4C8C-A4A3-912234E42282}"/>
              </a:ext>
            </a:extLst>
          </p:cNvPr>
          <p:cNvSpPr txBox="1"/>
          <p:nvPr/>
        </p:nvSpPr>
        <p:spPr>
          <a:xfrm>
            <a:off x="349093" y="5658416"/>
            <a:ext cx="2093964" cy="369332"/>
          </a:xfrm>
          <a:prstGeom prst="rect">
            <a:avLst/>
          </a:prstGeom>
          <a:noFill/>
        </p:spPr>
        <p:txBody>
          <a:bodyPr wrap="square" rtlCol="0">
            <a:spAutoFit/>
          </a:bodyPr>
          <a:lstStyle/>
          <a:p>
            <a:r>
              <a:rPr lang="en-US" dirty="0">
                <a:solidFill>
                  <a:schemeClr val="accent2">
                    <a:lumMod val="60000"/>
                    <a:lumOff val="40000"/>
                  </a:schemeClr>
                </a:solidFill>
              </a:rPr>
              <a:t>Why deal with this?</a:t>
            </a:r>
          </a:p>
        </p:txBody>
      </p:sp>
      <p:sp>
        <p:nvSpPr>
          <p:cNvPr id="37" name="TextBox 36">
            <a:extLst>
              <a:ext uri="{FF2B5EF4-FFF2-40B4-BE49-F238E27FC236}">
                <a16:creationId xmlns:a16="http://schemas.microsoft.com/office/drawing/2014/main" id="{350562BB-BB73-4A8B-841E-DD9B95E5E613}"/>
              </a:ext>
            </a:extLst>
          </p:cNvPr>
          <p:cNvSpPr txBox="1"/>
          <p:nvPr/>
        </p:nvSpPr>
        <p:spPr>
          <a:xfrm>
            <a:off x="5893602" y="5626150"/>
            <a:ext cx="2571387" cy="369332"/>
          </a:xfrm>
          <a:prstGeom prst="rect">
            <a:avLst/>
          </a:prstGeom>
          <a:noFill/>
        </p:spPr>
        <p:txBody>
          <a:bodyPr wrap="square" rtlCol="0">
            <a:spAutoFit/>
          </a:bodyPr>
          <a:lstStyle/>
          <a:p>
            <a:r>
              <a:rPr lang="en-US" dirty="0">
                <a:solidFill>
                  <a:schemeClr val="accent2">
                    <a:lumMod val="60000"/>
                    <a:lumOff val="40000"/>
                  </a:schemeClr>
                </a:solidFill>
              </a:rPr>
              <a:t>When you can do this?</a:t>
            </a:r>
          </a:p>
        </p:txBody>
      </p:sp>
    </p:spTree>
    <p:extLst>
      <p:ext uri="{BB962C8B-B14F-4D97-AF65-F5344CB8AC3E}">
        <p14:creationId xmlns:p14="http://schemas.microsoft.com/office/powerpoint/2010/main" val="2529330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319CB-3106-482F-AC01-49AC81B0D44B}"/>
              </a:ext>
            </a:extLst>
          </p:cNvPr>
          <p:cNvSpPr>
            <a:spLocks noGrp="1"/>
          </p:cNvSpPr>
          <p:nvPr>
            <p:ph type="title"/>
          </p:nvPr>
        </p:nvSpPr>
        <p:spPr/>
        <p:txBody>
          <a:bodyPr>
            <a:normAutofit/>
          </a:bodyPr>
          <a:lstStyle/>
          <a:p>
            <a:r>
              <a:rPr lang="en-US" dirty="0"/>
              <a:t>Checkpoint #3</a:t>
            </a:r>
          </a:p>
        </p:txBody>
      </p:sp>
      <p:sp>
        <p:nvSpPr>
          <p:cNvPr id="3" name="Content Placeholder 2">
            <a:extLst>
              <a:ext uri="{FF2B5EF4-FFF2-40B4-BE49-F238E27FC236}">
                <a16:creationId xmlns:a16="http://schemas.microsoft.com/office/drawing/2014/main" id="{031F5983-CA9D-4830-84B9-909CA558BE77}"/>
              </a:ext>
            </a:extLst>
          </p:cNvPr>
          <p:cNvSpPr>
            <a:spLocks noGrp="1"/>
          </p:cNvSpPr>
          <p:nvPr>
            <p:ph idx="1"/>
          </p:nvPr>
        </p:nvSpPr>
        <p:spPr>
          <a:xfrm>
            <a:off x="2903482" y="1759400"/>
            <a:ext cx="5783317" cy="3823137"/>
          </a:xfrm>
        </p:spPr>
        <p:txBody>
          <a:bodyPr>
            <a:normAutofit lnSpcReduction="10000"/>
          </a:bodyPr>
          <a:lstStyle/>
          <a:p>
            <a:pPr marL="0" indent="0">
              <a:buNone/>
            </a:pPr>
            <a:r>
              <a:rPr lang="en-US" dirty="0"/>
              <a:t>Is it better to have a really long elaborate file structure with a place for every document or one that has only one possible folder for documents to be filed in?</a:t>
            </a:r>
          </a:p>
          <a:p>
            <a:pPr marL="0" indent="0">
              <a:buNone/>
            </a:pPr>
            <a:endParaRPr lang="en-US" dirty="0"/>
          </a:p>
          <a:p>
            <a:pPr marL="0" indent="0">
              <a:buNone/>
            </a:pPr>
            <a:r>
              <a:rPr lang="en-US" dirty="0"/>
              <a:t>What is the importance of metadata in a file structure?</a:t>
            </a:r>
          </a:p>
          <a:p>
            <a:pPr marL="0" indent="0">
              <a:buNone/>
            </a:pPr>
            <a:endParaRPr lang="en-US" dirty="0"/>
          </a:p>
          <a:p>
            <a:pPr marL="0" indent="0">
              <a:buNone/>
            </a:pPr>
            <a:r>
              <a:rPr lang="en-US" dirty="0"/>
              <a:t>When searching is it better to go through a file structure or use the search features?  </a:t>
            </a:r>
          </a:p>
          <a:p>
            <a:pPr marL="0" indent="0">
              <a:buNone/>
            </a:pPr>
            <a:endParaRPr lang="en-US" dirty="0"/>
          </a:p>
          <a:p>
            <a:pPr marL="0" indent="0">
              <a:buNone/>
            </a:pPr>
            <a:endParaRPr lang="en-US" dirty="0"/>
          </a:p>
          <a:p>
            <a:pPr marL="0" indent="0">
              <a:buNone/>
            </a:pPr>
            <a:endParaRPr lang="en-US" dirty="0"/>
          </a:p>
          <a:p>
            <a:endParaRPr lang="en-US" dirty="0"/>
          </a:p>
          <a:p>
            <a:endParaRPr lang="en-US" dirty="0"/>
          </a:p>
        </p:txBody>
      </p:sp>
      <p:sp>
        <p:nvSpPr>
          <p:cNvPr id="4" name="Footer Placeholder 3">
            <a:extLst>
              <a:ext uri="{FF2B5EF4-FFF2-40B4-BE49-F238E27FC236}">
                <a16:creationId xmlns:a16="http://schemas.microsoft.com/office/drawing/2014/main" id="{FC4AA7C5-99E9-43E7-A9B0-761BE1553F67}"/>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016C7A9A-270F-4E3E-B7AA-940BBE897AE5}"/>
              </a:ext>
            </a:extLst>
          </p:cNvPr>
          <p:cNvSpPr>
            <a:spLocks noGrp="1"/>
          </p:cNvSpPr>
          <p:nvPr>
            <p:ph type="sldNum" sz="quarter" idx="12"/>
          </p:nvPr>
        </p:nvSpPr>
        <p:spPr/>
        <p:txBody>
          <a:bodyPr/>
          <a:lstStyle/>
          <a:p>
            <a:fld id="{B996A9E8-C934-7647-B79C-6F431D92E0EB}" type="slidenum">
              <a:rPr lang="en-US" smtClean="0"/>
              <a:t>22</a:t>
            </a:fld>
            <a:endParaRPr lang="en-US" dirty="0"/>
          </a:p>
        </p:txBody>
      </p:sp>
      <p:pic>
        <p:nvPicPr>
          <p:cNvPr id="1026" name="Picture 2" descr="https://lh3.googleusercontent.com/fb5uOPkLxILy9d91DkU-BVoGz9pF-kbpL7onm9HTZ05GzgxDsb2XI_sJ3jKDWkJ4_sLHGXEp44AemPVlYOFB7BqJFg6jzfnnWuz31vCT1uQgqGcvxhiTInOJVXe0jDIG8v0vtjwWJWg">
            <a:extLst>
              <a:ext uri="{FF2B5EF4-FFF2-40B4-BE49-F238E27FC236}">
                <a16:creationId xmlns:a16="http://schemas.microsoft.com/office/drawing/2014/main" id="{D9982892-4961-4ECA-919D-48D2B6D15D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870" y="2070767"/>
            <a:ext cx="2375426" cy="2333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138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4128"/>
            <a:ext cx="5777345" cy="904804"/>
          </a:xfrm>
        </p:spPr>
        <p:txBody>
          <a:bodyPr>
            <a:noAutofit/>
          </a:bodyPr>
          <a:lstStyle/>
          <a:p>
            <a:r>
              <a:rPr lang="en-US" dirty="0"/>
              <a:t>Any Questions or Needed Additional Support/Training</a:t>
            </a:r>
          </a:p>
        </p:txBody>
      </p:sp>
      <p:sp>
        <p:nvSpPr>
          <p:cNvPr id="4" name="Footer Placeholder 3"/>
          <p:cNvSpPr>
            <a:spLocks noGrp="1"/>
          </p:cNvSpPr>
          <p:nvPr>
            <p:ph type="ftr" sz="quarter" idx="11"/>
          </p:nvPr>
        </p:nvSpPr>
        <p:spPr/>
        <p:txBody>
          <a:bodyPr/>
          <a:lstStyle/>
          <a:p>
            <a:r>
              <a:rPr lang="en-US"/>
              <a:t>© YellowFolder, LLC, All Rights Reserved.</a:t>
            </a:r>
            <a:endParaRPr lang="en-US" dirty="0"/>
          </a:p>
        </p:txBody>
      </p:sp>
      <p:sp>
        <p:nvSpPr>
          <p:cNvPr id="5" name="Slide Number Placeholder 4"/>
          <p:cNvSpPr>
            <a:spLocks noGrp="1"/>
          </p:cNvSpPr>
          <p:nvPr>
            <p:ph type="sldNum" sz="quarter" idx="12"/>
          </p:nvPr>
        </p:nvSpPr>
        <p:spPr/>
        <p:txBody>
          <a:bodyPr/>
          <a:lstStyle/>
          <a:p>
            <a:fld id="{B996A9E8-C934-7647-B79C-6F431D92E0EB}" type="slidenum">
              <a:rPr lang="en-US" smtClean="0"/>
              <a:t>23</a:t>
            </a:fld>
            <a:endParaRPr lang="en-US"/>
          </a:p>
        </p:txBody>
      </p:sp>
      <p:pic>
        <p:nvPicPr>
          <p:cNvPr id="6" name="Content Placeholder 5">
            <a:extLst>
              <a:ext uri="{FF2B5EF4-FFF2-40B4-BE49-F238E27FC236}">
                <a16:creationId xmlns:a16="http://schemas.microsoft.com/office/drawing/2014/main" id="{05E1D55C-503D-452A-8D65-359D6DC42C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3260" y="1305457"/>
            <a:ext cx="7177479" cy="5552543"/>
          </a:xfrm>
          <a:prstGeom prst="rect">
            <a:avLst/>
          </a:prstGeom>
        </p:spPr>
      </p:pic>
    </p:spTree>
    <p:extLst>
      <p:ext uri="{BB962C8B-B14F-4D97-AF65-F5344CB8AC3E}">
        <p14:creationId xmlns:p14="http://schemas.microsoft.com/office/powerpoint/2010/main" val="1036077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319CB-3106-482F-AC01-49AC81B0D44B}"/>
              </a:ext>
            </a:extLst>
          </p:cNvPr>
          <p:cNvSpPr>
            <a:spLocks noGrp="1"/>
          </p:cNvSpPr>
          <p:nvPr>
            <p:ph type="title"/>
          </p:nvPr>
        </p:nvSpPr>
        <p:spPr/>
        <p:txBody>
          <a:bodyPr>
            <a:normAutofit/>
          </a:bodyPr>
          <a:lstStyle/>
          <a:p>
            <a:r>
              <a:rPr lang="en-US" dirty="0"/>
              <a:t>Checkpoint #1</a:t>
            </a:r>
          </a:p>
        </p:txBody>
      </p:sp>
      <p:sp>
        <p:nvSpPr>
          <p:cNvPr id="4" name="Footer Placeholder 3">
            <a:extLst>
              <a:ext uri="{FF2B5EF4-FFF2-40B4-BE49-F238E27FC236}">
                <a16:creationId xmlns:a16="http://schemas.microsoft.com/office/drawing/2014/main" id="{FC4AA7C5-99E9-43E7-A9B0-761BE1553F67}"/>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016C7A9A-270F-4E3E-B7AA-940BBE897AE5}"/>
              </a:ext>
            </a:extLst>
          </p:cNvPr>
          <p:cNvSpPr>
            <a:spLocks noGrp="1"/>
          </p:cNvSpPr>
          <p:nvPr>
            <p:ph type="sldNum" sz="quarter" idx="12"/>
          </p:nvPr>
        </p:nvSpPr>
        <p:spPr/>
        <p:txBody>
          <a:bodyPr/>
          <a:lstStyle/>
          <a:p>
            <a:fld id="{B996A9E8-C934-7647-B79C-6F431D92E0EB}" type="slidenum">
              <a:rPr lang="en-US" smtClean="0"/>
              <a:t>3</a:t>
            </a:fld>
            <a:endParaRPr lang="en-US" dirty="0"/>
          </a:p>
        </p:txBody>
      </p:sp>
      <p:pic>
        <p:nvPicPr>
          <p:cNvPr id="1026" name="Picture 2" descr="https://lh3.googleusercontent.com/fb5uOPkLxILy9d91DkU-BVoGz9pF-kbpL7onm9HTZ05GzgxDsb2XI_sJ3jKDWkJ4_sLHGXEp44AemPVlYOFB7BqJFg6jzfnnWuz31vCT1uQgqGcvxhiTInOJVXe0jDIG8v0vtjwWJWg">
            <a:extLst>
              <a:ext uri="{FF2B5EF4-FFF2-40B4-BE49-F238E27FC236}">
                <a16:creationId xmlns:a16="http://schemas.microsoft.com/office/drawing/2014/main" id="{D9982892-4961-4ECA-919D-48D2B6D15D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885" y="2597369"/>
            <a:ext cx="2375426" cy="233329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C67C9F10-C45E-446D-A0B1-E6C1B5F60F32}"/>
              </a:ext>
            </a:extLst>
          </p:cNvPr>
          <p:cNvSpPr>
            <a:spLocks noGrp="1"/>
          </p:cNvSpPr>
          <p:nvPr>
            <p:ph idx="1"/>
          </p:nvPr>
        </p:nvSpPr>
        <p:spPr>
          <a:xfrm>
            <a:off x="2599648" y="1636865"/>
            <a:ext cx="6369268" cy="4052439"/>
          </a:xfrm>
        </p:spPr>
        <p:txBody>
          <a:bodyPr>
            <a:noAutofit/>
          </a:bodyPr>
          <a:lstStyle/>
          <a:p>
            <a:pPr marL="0" indent="0" algn="ctr">
              <a:buNone/>
            </a:pPr>
            <a:r>
              <a:rPr lang="en-US" u="sng" dirty="0"/>
              <a:t>File Structure vs. Search Bar</a:t>
            </a:r>
          </a:p>
          <a:p>
            <a:pPr marL="0" indent="0">
              <a:buNone/>
            </a:pPr>
            <a:endParaRPr lang="en-US" sz="2000" dirty="0"/>
          </a:p>
          <a:p>
            <a:pPr marL="0" indent="0">
              <a:buNone/>
            </a:pPr>
            <a:r>
              <a:rPr lang="en-US" sz="2000" dirty="0"/>
              <a:t>We live in a day and age with file structures all around us – such as online shopping.  Pretend you need to do some on-line shopping and you want to find a product.  Pick a product you want to search for and find an online vendor (for example: Amazon, DSW, Target) to look at the file structure they offer for you to search.  Use the file structure to find the product.  </a:t>
            </a:r>
          </a:p>
          <a:p>
            <a:pPr marL="0" indent="0">
              <a:buNone/>
            </a:pPr>
            <a:endParaRPr lang="en-US" sz="2000" dirty="0"/>
          </a:p>
          <a:p>
            <a:pPr marL="0" indent="0">
              <a:buNone/>
            </a:pPr>
            <a:r>
              <a:rPr lang="en-US" sz="2000" dirty="0"/>
              <a:t>Do you prefer to search through the file structure (list) or search feature?  Why?</a:t>
            </a:r>
            <a:endParaRPr lang="en-US" sz="2000" dirty="0">
              <a:highlight>
                <a:srgbClr val="FFFF00"/>
              </a:highlight>
            </a:endParaRPr>
          </a:p>
        </p:txBody>
      </p:sp>
    </p:spTree>
    <p:extLst>
      <p:ext uri="{BB962C8B-B14F-4D97-AF65-F5344CB8AC3E}">
        <p14:creationId xmlns:p14="http://schemas.microsoft.com/office/powerpoint/2010/main" val="649455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EB1262E-8339-4DC8-8392-850202962B74}"/>
              </a:ext>
            </a:extLst>
          </p:cNvPr>
          <p:cNvSpPr>
            <a:spLocks noGrp="1"/>
          </p:cNvSpPr>
          <p:nvPr>
            <p:ph type="ftr" sz="quarter" idx="11"/>
          </p:nvPr>
        </p:nvSpPr>
        <p:spPr/>
        <p:txBody>
          <a:bodyPr/>
          <a:lstStyle/>
          <a:p>
            <a:r>
              <a:rPr lang="en-US"/>
              <a:t>© YellowFolder, LLC, All Rights Reserved.</a:t>
            </a:r>
            <a:endParaRPr lang="en-US" dirty="0"/>
          </a:p>
        </p:txBody>
      </p:sp>
      <p:sp>
        <p:nvSpPr>
          <p:cNvPr id="5" name="Slide Number Placeholder 4">
            <a:extLst>
              <a:ext uri="{FF2B5EF4-FFF2-40B4-BE49-F238E27FC236}">
                <a16:creationId xmlns:a16="http://schemas.microsoft.com/office/drawing/2014/main" id="{3407FE3E-0EB3-43F4-9C41-D0FD778ED7D2}"/>
              </a:ext>
            </a:extLst>
          </p:cNvPr>
          <p:cNvSpPr>
            <a:spLocks noGrp="1"/>
          </p:cNvSpPr>
          <p:nvPr>
            <p:ph type="sldNum" sz="quarter" idx="12"/>
          </p:nvPr>
        </p:nvSpPr>
        <p:spPr/>
        <p:txBody>
          <a:bodyPr/>
          <a:lstStyle/>
          <a:p>
            <a:fld id="{B996A9E8-C934-7647-B79C-6F431D92E0EB}" type="slidenum">
              <a:rPr lang="en-US" smtClean="0"/>
              <a:t>4</a:t>
            </a:fld>
            <a:endParaRPr lang="en-US" dirty="0"/>
          </a:p>
        </p:txBody>
      </p:sp>
      <p:sp>
        <p:nvSpPr>
          <p:cNvPr id="6" name="Content Placeholder 2">
            <a:extLst>
              <a:ext uri="{FF2B5EF4-FFF2-40B4-BE49-F238E27FC236}">
                <a16:creationId xmlns:a16="http://schemas.microsoft.com/office/drawing/2014/main" id="{8B4C384E-1AAA-46F4-944F-87656E9AD3BB}"/>
              </a:ext>
            </a:extLst>
          </p:cNvPr>
          <p:cNvSpPr txBox="1">
            <a:spLocks/>
          </p:cNvSpPr>
          <p:nvPr/>
        </p:nvSpPr>
        <p:spPr>
          <a:xfrm>
            <a:off x="457200" y="2688021"/>
            <a:ext cx="8229600" cy="126912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4800" b="1" dirty="0">
                <a:latin typeface="Calibri" panose="020F0502020204030204" pitchFamily="34" charset="0"/>
                <a:ea typeface="Tahoma" panose="020B0604030504040204" pitchFamily="34" charset="0"/>
                <a:cs typeface="Tahoma" panose="020B0604030504040204" pitchFamily="34" charset="0"/>
              </a:rPr>
              <a:t>Questions to Consider</a:t>
            </a:r>
            <a:endParaRPr lang="en-US" sz="4800" b="1" dirty="0">
              <a:latin typeface="Calibri" panose="020F0502020204030204" pitchFamily="34" charset="0"/>
            </a:endParaRPr>
          </a:p>
        </p:txBody>
      </p:sp>
      <p:pic>
        <p:nvPicPr>
          <p:cNvPr id="7" name="Picture 6" descr="http://i1.cmail19.com/ei/d/7F/981/E1A/000400/csfinal/a1d17f23-88b1-46fe-943e-2ca6e4a08886.jpg">
            <a:extLst>
              <a:ext uri="{FF2B5EF4-FFF2-40B4-BE49-F238E27FC236}">
                <a16:creationId xmlns:a16="http://schemas.microsoft.com/office/drawing/2014/main" id="{2BD1FD63-39A4-4681-B402-BA16F0563C9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85057" y="4191000"/>
            <a:ext cx="1992086" cy="1709353"/>
          </a:xfrm>
          <a:prstGeom prst="rect">
            <a:avLst/>
          </a:prstGeom>
          <a:noFill/>
          <a:ln>
            <a:noFill/>
          </a:ln>
        </p:spPr>
      </p:pic>
    </p:spTree>
    <p:extLst>
      <p:ext uri="{BB962C8B-B14F-4D97-AF65-F5344CB8AC3E}">
        <p14:creationId xmlns:p14="http://schemas.microsoft.com/office/powerpoint/2010/main" val="1512899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4F95F5-121B-4642-8C3E-2F4BFF710AC0}"/>
              </a:ext>
            </a:extLst>
          </p:cNvPr>
          <p:cNvSpPr>
            <a:spLocks noGrp="1"/>
          </p:cNvSpPr>
          <p:nvPr>
            <p:ph type="ftr" sz="quarter" idx="11"/>
          </p:nvPr>
        </p:nvSpPr>
        <p:spPr/>
        <p:txBody>
          <a:bodyPr/>
          <a:lstStyle/>
          <a:p>
            <a:r>
              <a:rPr lang="en-US" dirty="0"/>
              <a:t>© YellowFolder, LLC, All Rights Reserved.</a:t>
            </a:r>
          </a:p>
        </p:txBody>
      </p:sp>
      <p:sp>
        <p:nvSpPr>
          <p:cNvPr id="3" name="Slide Number Placeholder 2">
            <a:extLst>
              <a:ext uri="{FF2B5EF4-FFF2-40B4-BE49-F238E27FC236}">
                <a16:creationId xmlns:a16="http://schemas.microsoft.com/office/drawing/2014/main" id="{EC9ACDA6-D68D-4802-BCF3-92061515DFA1}"/>
              </a:ext>
            </a:extLst>
          </p:cNvPr>
          <p:cNvSpPr>
            <a:spLocks noGrp="1"/>
          </p:cNvSpPr>
          <p:nvPr>
            <p:ph type="sldNum" sz="quarter" idx="12"/>
          </p:nvPr>
        </p:nvSpPr>
        <p:spPr/>
        <p:txBody>
          <a:bodyPr/>
          <a:lstStyle/>
          <a:p>
            <a:fld id="{B996A9E8-C934-7647-B79C-6F431D92E0EB}" type="slidenum">
              <a:rPr lang="en-US" smtClean="0"/>
              <a:t>5</a:t>
            </a:fld>
            <a:endParaRPr lang="en-US" dirty="0"/>
          </a:p>
        </p:txBody>
      </p:sp>
      <p:sp>
        <p:nvSpPr>
          <p:cNvPr id="4" name="Title 1">
            <a:extLst>
              <a:ext uri="{FF2B5EF4-FFF2-40B4-BE49-F238E27FC236}">
                <a16:creationId xmlns:a16="http://schemas.microsoft.com/office/drawing/2014/main" id="{96750E5A-B680-4976-B035-8EED620358F2}"/>
              </a:ext>
            </a:extLst>
          </p:cNvPr>
          <p:cNvSpPr txBox="1">
            <a:spLocks/>
          </p:cNvSpPr>
          <p:nvPr/>
        </p:nvSpPr>
        <p:spPr>
          <a:xfrm>
            <a:off x="157941" y="274639"/>
            <a:ext cx="5777345" cy="695180"/>
          </a:xfrm>
          <a:prstGeom prst="rect">
            <a:avLst/>
          </a:prstGeom>
        </p:spPr>
        <p:txBody>
          <a:bodyPr/>
          <a:lstStyle>
            <a:lvl1pPr algn="l" defTabSz="457200" rtl="0" eaLnBrk="1" latinLnBrk="0" hangingPunct="1">
              <a:spcBef>
                <a:spcPct val="0"/>
              </a:spcBef>
              <a:buNone/>
              <a:defRPr sz="2800" b="1" kern="1200">
                <a:solidFill>
                  <a:schemeClr val="tx1"/>
                </a:solidFill>
                <a:latin typeface="+mj-lt"/>
                <a:ea typeface="+mj-ea"/>
                <a:cs typeface="+mj-cs"/>
              </a:defRPr>
            </a:lvl1pPr>
          </a:lstStyle>
          <a:p>
            <a:r>
              <a:rPr lang="en-US" dirty="0"/>
              <a:t>What is a file structure?</a:t>
            </a:r>
          </a:p>
          <a:p>
            <a:r>
              <a:rPr lang="en-US" dirty="0"/>
              <a:t>Why is it sometimes called a FAARP?</a:t>
            </a:r>
          </a:p>
        </p:txBody>
      </p:sp>
      <p:sp>
        <p:nvSpPr>
          <p:cNvPr id="5" name="TextBox 4">
            <a:extLst>
              <a:ext uri="{FF2B5EF4-FFF2-40B4-BE49-F238E27FC236}">
                <a16:creationId xmlns:a16="http://schemas.microsoft.com/office/drawing/2014/main" id="{BC32733A-945A-49F7-A923-8513D0AE775C}"/>
              </a:ext>
            </a:extLst>
          </p:cNvPr>
          <p:cNvSpPr txBox="1"/>
          <p:nvPr/>
        </p:nvSpPr>
        <p:spPr>
          <a:xfrm>
            <a:off x="1977224" y="1947592"/>
            <a:ext cx="6811574" cy="3477875"/>
          </a:xfrm>
          <a:prstGeom prst="rect">
            <a:avLst/>
          </a:prstGeom>
          <a:noFill/>
        </p:spPr>
        <p:txBody>
          <a:bodyPr wrap="square" rtlCol="0">
            <a:spAutoFit/>
          </a:bodyPr>
          <a:lstStyle/>
          <a:p>
            <a:r>
              <a:rPr lang="en-US" sz="2200" dirty="0"/>
              <a:t>A file structure is an organizational system of folders.  The title of each folder represents a category.  It is recommended that the categories be broad.  Folder titles that are too specific can be limiting and add additional work for users.</a:t>
            </a:r>
          </a:p>
          <a:p>
            <a:endParaRPr lang="en-US" sz="2200" dirty="0"/>
          </a:p>
          <a:p>
            <a:r>
              <a:rPr lang="en-US" sz="2200" dirty="0"/>
              <a:t>As for a FAARP . . . </a:t>
            </a:r>
            <a:r>
              <a:rPr lang="en-US" sz="2200" i="1" dirty="0"/>
              <a:t>File Architecture, Access &amp; Retention Plan, </a:t>
            </a:r>
            <a:r>
              <a:rPr lang="en-US" sz="2200" dirty="0"/>
              <a:t>it is the formal name of the file structure because it includes additional information regarding user access and retention guidelines for documents.</a:t>
            </a:r>
          </a:p>
        </p:txBody>
      </p:sp>
      <p:grpSp>
        <p:nvGrpSpPr>
          <p:cNvPr id="46" name="Group 45">
            <a:extLst>
              <a:ext uri="{FF2B5EF4-FFF2-40B4-BE49-F238E27FC236}">
                <a16:creationId xmlns:a16="http://schemas.microsoft.com/office/drawing/2014/main" id="{F66E8CB4-CE75-495C-82DC-E4F5135C3745}"/>
              </a:ext>
            </a:extLst>
          </p:cNvPr>
          <p:cNvGrpSpPr/>
          <p:nvPr/>
        </p:nvGrpSpPr>
        <p:grpSpPr>
          <a:xfrm>
            <a:off x="273785" y="1900808"/>
            <a:ext cx="1541121" cy="3524659"/>
            <a:chOff x="4106863" y="1290638"/>
            <a:chExt cx="2682875" cy="5022850"/>
          </a:xfrm>
        </p:grpSpPr>
        <p:sp>
          <p:nvSpPr>
            <p:cNvPr id="47" name="Freeform 31">
              <a:extLst>
                <a:ext uri="{FF2B5EF4-FFF2-40B4-BE49-F238E27FC236}">
                  <a16:creationId xmlns:a16="http://schemas.microsoft.com/office/drawing/2014/main" id="{EF760AAC-4BE3-492D-B215-F3C984CCC17F}"/>
                </a:ext>
              </a:extLst>
            </p:cNvPr>
            <p:cNvSpPr>
              <a:spLocks noChangeArrowheads="1"/>
            </p:cNvSpPr>
            <p:nvPr/>
          </p:nvSpPr>
          <p:spPr bwMode="auto">
            <a:xfrm>
              <a:off x="4106863" y="1290638"/>
              <a:ext cx="2682875" cy="5022850"/>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48" name="Freeform 32">
              <a:extLst>
                <a:ext uri="{FF2B5EF4-FFF2-40B4-BE49-F238E27FC236}">
                  <a16:creationId xmlns:a16="http://schemas.microsoft.com/office/drawing/2014/main" id="{9BB631B1-1B06-4404-80E7-7C6E17680EF0}"/>
                </a:ext>
              </a:extLst>
            </p:cNvPr>
            <p:cNvSpPr>
              <a:spLocks noChangeArrowheads="1"/>
            </p:cNvSpPr>
            <p:nvPr/>
          </p:nvSpPr>
          <p:spPr bwMode="auto">
            <a:xfrm>
              <a:off x="4106863" y="1290638"/>
              <a:ext cx="2671762" cy="5006975"/>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49" name="Freeform 33">
              <a:extLst>
                <a:ext uri="{FF2B5EF4-FFF2-40B4-BE49-F238E27FC236}">
                  <a16:creationId xmlns:a16="http://schemas.microsoft.com/office/drawing/2014/main" id="{6070F7F5-E65D-48DE-A577-6753325D5D3B}"/>
                </a:ext>
              </a:extLst>
            </p:cNvPr>
            <p:cNvSpPr>
              <a:spLocks noChangeArrowheads="1"/>
            </p:cNvSpPr>
            <p:nvPr/>
          </p:nvSpPr>
          <p:spPr bwMode="auto">
            <a:xfrm>
              <a:off x="4432300" y="1604963"/>
              <a:ext cx="2041525" cy="1255712"/>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0" name="Freeform 34">
              <a:extLst>
                <a:ext uri="{FF2B5EF4-FFF2-40B4-BE49-F238E27FC236}">
                  <a16:creationId xmlns:a16="http://schemas.microsoft.com/office/drawing/2014/main" id="{62457D04-E252-497C-A7F6-C32C90AA3630}"/>
                </a:ext>
              </a:extLst>
            </p:cNvPr>
            <p:cNvSpPr>
              <a:spLocks noChangeArrowheads="1"/>
            </p:cNvSpPr>
            <p:nvPr/>
          </p:nvSpPr>
          <p:spPr bwMode="auto">
            <a:xfrm>
              <a:off x="4432300" y="1604963"/>
              <a:ext cx="2041525" cy="1255712"/>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1" name="Freeform 35">
              <a:extLst>
                <a:ext uri="{FF2B5EF4-FFF2-40B4-BE49-F238E27FC236}">
                  <a16:creationId xmlns:a16="http://schemas.microsoft.com/office/drawing/2014/main" id="{CFD22F92-6786-4185-82F5-78D1677E583D}"/>
                </a:ext>
              </a:extLst>
            </p:cNvPr>
            <p:cNvSpPr>
              <a:spLocks noChangeArrowheads="1"/>
            </p:cNvSpPr>
            <p:nvPr/>
          </p:nvSpPr>
          <p:spPr bwMode="auto">
            <a:xfrm>
              <a:off x="4432300" y="4743450"/>
              <a:ext cx="2041525" cy="12557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2" name="Freeform 36">
              <a:extLst>
                <a:ext uri="{FF2B5EF4-FFF2-40B4-BE49-F238E27FC236}">
                  <a16:creationId xmlns:a16="http://schemas.microsoft.com/office/drawing/2014/main" id="{63721575-3ADF-456D-A6EB-D0E39586DB54}"/>
                </a:ext>
              </a:extLst>
            </p:cNvPr>
            <p:cNvSpPr>
              <a:spLocks noChangeArrowheads="1"/>
            </p:cNvSpPr>
            <p:nvPr/>
          </p:nvSpPr>
          <p:spPr bwMode="auto">
            <a:xfrm>
              <a:off x="4432300" y="3175000"/>
              <a:ext cx="2041525" cy="1254125"/>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3" name="Freeform 37">
              <a:extLst>
                <a:ext uri="{FF2B5EF4-FFF2-40B4-BE49-F238E27FC236}">
                  <a16:creationId xmlns:a16="http://schemas.microsoft.com/office/drawing/2014/main" id="{9304A6BE-F13A-4555-B7DB-CC9A0F2EE9B5}"/>
                </a:ext>
              </a:extLst>
            </p:cNvPr>
            <p:cNvSpPr>
              <a:spLocks noChangeArrowheads="1"/>
            </p:cNvSpPr>
            <p:nvPr/>
          </p:nvSpPr>
          <p:spPr bwMode="auto">
            <a:xfrm>
              <a:off x="5062538" y="1604963"/>
              <a:ext cx="625475" cy="550862"/>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4" name="Freeform 38">
              <a:extLst>
                <a:ext uri="{FF2B5EF4-FFF2-40B4-BE49-F238E27FC236}">
                  <a16:creationId xmlns:a16="http://schemas.microsoft.com/office/drawing/2014/main" id="{7D94AF93-A263-4A13-B18F-D3F55F5BD40E}"/>
                </a:ext>
              </a:extLst>
            </p:cNvPr>
            <p:cNvSpPr>
              <a:spLocks noChangeArrowheads="1"/>
            </p:cNvSpPr>
            <p:nvPr/>
          </p:nvSpPr>
          <p:spPr bwMode="auto">
            <a:xfrm>
              <a:off x="5062538" y="4743450"/>
              <a:ext cx="625475" cy="546100"/>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5" name="Freeform 39">
              <a:extLst>
                <a:ext uri="{FF2B5EF4-FFF2-40B4-BE49-F238E27FC236}">
                  <a16:creationId xmlns:a16="http://schemas.microsoft.com/office/drawing/2014/main" id="{4FB69A9F-9932-4408-A46F-1E86A2AFB774}"/>
                </a:ext>
              </a:extLst>
            </p:cNvPr>
            <p:cNvSpPr>
              <a:spLocks noChangeArrowheads="1"/>
            </p:cNvSpPr>
            <p:nvPr/>
          </p:nvSpPr>
          <p:spPr bwMode="auto">
            <a:xfrm>
              <a:off x="4432300" y="3175000"/>
              <a:ext cx="1344613" cy="1254125"/>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6" name="Freeform 40">
              <a:extLst>
                <a:ext uri="{FF2B5EF4-FFF2-40B4-BE49-F238E27FC236}">
                  <a16:creationId xmlns:a16="http://schemas.microsoft.com/office/drawing/2014/main" id="{B94136AA-819E-4429-867A-D67B7BB7A536}"/>
                </a:ext>
              </a:extLst>
            </p:cNvPr>
            <p:cNvSpPr>
              <a:spLocks noChangeArrowheads="1"/>
            </p:cNvSpPr>
            <p:nvPr/>
          </p:nvSpPr>
          <p:spPr bwMode="auto">
            <a:xfrm>
              <a:off x="5062538" y="3175000"/>
              <a:ext cx="625475" cy="546100"/>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57" name="Freeform 41">
              <a:extLst>
                <a:ext uri="{FF2B5EF4-FFF2-40B4-BE49-F238E27FC236}">
                  <a16:creationId xmlns:a16="http://schemas.microsoft.com/office/drawing/2014/main" id="{7675C411-5193-41F5-9E43-D34962A64D77}"/>
                </a:ext>
              </a:extLst>
            </p:cNvPr>
            <p:cNvSpPr>
              <a:spLocks noChangeArrowheads="1"/>
            </p:cNvSpPr>
            <p:nvPr/>
          </p:nvSpPr>
          <p:spPr bwMode="auto">
            <a:xfrm>
              <a:off x="4452938" y="4743450"/>
              <a:ext cx="504825" cy="935038"/>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grpSp>
      <p:grpSp>
        <p:nvGrpSpPr>
          <p:cNvPr id="35" name="Group 34">
            <a:extLst>
              <a:ext uri="{FF2B5EF4-FFF2-40B4-BE49-F238E27FC236}">
                <a16:creationId xmlns:a16="http://schemas.microsoft.com/office/drawing/2014/main" id="{278FE12D-6C06-4510-AE43-C6CBF5E98685}"/>
              </a:ext>
            </a:extLst>
          </p:cNvPr>
          <p:cNvGrpSpPr/>
          <p:nvPr/>
        </p:nvGrpSpPr>
        <p:grpSpPr>
          <a:xfrm>
            <a:off x="478964" y="2051868"/>
            <a:ext cx="1122270" cy="1020184"/>
            <a:chOff x="4891413" y="1913949"/>
            <a:chExt cx="1846838" cy="1846839"/>
          </a:xfrm>
        </p:grpSpPr>
        <p:sp>
          <p:nvSpPr>
            <p:cNvPr id="36" name="Freeform 344">
              <a:extLst>
                <a:ext uri="{FF2B5EF4-FFF2-40B4-BE49-F238E27FC236}">
                  <a16:creationId xmlns:a16="http://schemas.microsoft.com/office/drawing/2014/main" id="{3389BD2A-5CC1-4152-ADDE-BAA55070F6E5}"/>
                </a:ext>
              </a:extLst>
            </p:cNvPr>
            <p:cNvSpPr>
              <a:spLocks noChangeArrowheads="1"/>
            </p:cNvSpPr>
            <p:nvPr/>
          </p:nvSpPr>
          <p:spPr bwMode="auto">
            <a:xfrm>
              <a:off x="4891413" y="1913949"/>
              <a:ext cx="1846838" cy="1846839"/>
            </a:xfrm>
            <a:custGeom>
              <a:avLst/>
              <a:gdLst>
                <a:gd name="T0" fmla="*/ 3839 w 3840"/>
                <a:gd name="T1" fmla="*/ 1906 h 3840"/>
                <a:gd name="T2" fmla="*/ 3839 w 3840"/>
                <a:gd name="T3" fmla="*/ 1906 h 3840"/>
                <a:gd name="T4" fmla="*/ 1906 w 3840"/>
                <a:gd name="T5" fmla="*/ 3839 h 3840"/>
                <a:gd name="T6" fmla="*/ 0 w 3840"/>
                <a:gd name="T7" fmla="*/ 1906 h 3840"/>
                <a:gd name="T8" fmla="*/ 1906 w 3840"/>
                <a:gd name="T9" fmla="*/ 0 h 3840"/>
                <a:gd name="T10" fmla="*/ 3839 w 3840"/>
                <a:gd name="T11" fmla="*/ 1906 h 3840"/>
              </a:gdLst>
              <a:ahLst/>
              <a:cxnLst>
                <a:cxn ang="0">
                  <a:pos x="T0" y="T1"/>
                </a:cxn>
                <a:cxn ang="0">
                  <a:pos x="T2" y="T3"/>
                </a:cxn>
                <a:cxn ang="0">
                  <a:pos x="T4" y="T5"/>
                </a:cxn>
                <a:cxn ang="0">
                  <a:pos x="T6" y="T7"/>
                </a:cxn>
                <a:cxn ang="0">
                  <a:pos x="T8" y="T9"/>
                </a:cxn>
                <a:cxn ang="0">
                  <a:pos x="T10" y="T11"/>
                </a:cxn>
              </a:cxnLst>
              <a:rect l="0" t="0" r="r" b="b"/>
              <a:pathLst>
                <a:path w="3840" h="3840">
                  <a:moveTo>
                    <a:pt x="3839" y="1906"/>
                  </a:moveTo>
                  <a:lnTo>
                    <a:pt x="3839" y="1906"/>
                  </a:lnTo>
                  <a:cubicBezTo>
                    <a:pt x="3839" y="2978"/>
                    <a:pt x="2978" y="3839"/>
                    <a:pt x="1906" y="3839"/>
                  </a:cubicBezTo>
                  <a:cubicBezTo>
                    <a:pt x="861" y="3839"/>
                    <a:pt x="0" y="2978"/>
                    <a:pt x="0" y="1906"/>
                  </a:cubicBezTo>
                  <a:cubicBezTo>
                    <a:pt x="0" y="862"/>
                    <a:pt x="861" y="0"/>
                    <a:pt x="1906" y="0"/>
                  </a:cubicBezTo>
                  <a:cubicBezTo>
                    <a:pt x="2978" y="0"/>
                    <a:pt x="3839" y="862"/>
                    <a:pt x="3839" y="1906"/>
                  </a:cubicBezTo>
                </a:path>
              </a:pathLst>
            </a:custGeom>
            <a:solidFill>
              <a:srgbClr val="39B04A"/>
            </a:solidFill>
            <a:ln>
              <a:noFill/>
            </a:ln>
            <a:effectLst/>
          </p:spPr>
          <p:txBody>
            <a:bodyPr wrap="none" anchor="ctr"/>
            <a:lstStyle/>
            <a:p>
              <a:endParaRPr lang="en-US">
                <a:solidFill>
                  <a:prstClr val="black"/>
                </a:solidFill>
              </a:endParaRPr>
            </a:p>
          </p:txBody>
        </p:sp>
        <p:grpSp>
          <p:nvGrpSpPr>
            <p:cNvPr id="37" name="Group 36">
              <a:extLst>
                <a:ext uri="{FF2B5EF4-FFF2-40B4-BE49-F238E27FC236}">
                  <a16:creationId xmlns:a16="http://schemas.microsoft.com/office/drawing/2014/main" id="{77AF43A6-8C4A-48C6-910D-488668140F85}"/>
                </a:ext>
              </a:extLst>
            </p:cNvPr>
            <p:cNvGrpSpPr/>
            <p:nvPr/>
          </p:nvGrpSpPr>
          <p:grpSpPr>
            <a:xfrm>
              <a:off x="5280582" y="2330373"/>
              <a:ext cx="1123134" cy="991395"/>
              <a:chOff x="8821738" y="1993900"/>
              <a:chExt cx="798512" cy="704850"/>
            </a:xfrm>
          </p:grpSpPr>
          <p:sp>
            <p:nvSpPr>
              <p:cNvPr id="44" name="Freeform 345">
                <a:extLst>
                  <a:ext uri="{FF2B5EF4-FFF2-40B4-BE49-F238E27FC236}">
                    <a16:creationId xmlns:a16="http://schemas.microsoft.com/office/drawing/2014/main" id="{E51E2F35-EB60-4F10-AF87-1DE781B355BC}"/>
                  </a:ext>
                </a:extLst>
              </p:cNvPr>
              <p:cNvSpPr>
                <a:spLocks noChangeArrowheads="1"/>
              </p:cNvSpPr>
              <p:nvPr/>
            </p:nvSpPr>
            <p:spPr bwMode="auto">
              <a:xfrm>
                <a:off x="8821738" y="1993900"/>
                <a:ext cx="798512" cy="704850"/>
              </a:xfrm>
              <a:custGeom>
                <a:avLst/>
                <a:gdLst>
                  <a:gd name="T0" fmla="*/ 2089 w 2220"/>
                  <a:gd name="T1" fmla="*/ 130 h 1960"/>
                  <a:gd name="T2" fmla="*/ 2089 w 2220"/>
                  <a:gd name="T3" fmla="*/ 130 h 1960"/>
                  <a:gd name="T4" fmla="*/ 1149 w 2220"/>
                  <a:gd name="T5" fmla="*/ 130 h 1960"/>
                  <a:gd name="T6" fmla="*/ 1096 w 2220"/>
                  <a:gd name="T7" fmla="*/ 105 h 1960"/>
                  <a:gd name="T8" fmla="*/ 992 w 2220"/>
                  <a:gd name="T9" fmla="*/ 26 h 1960"/>
                  <a:gd name="T10" fmla="*/ 940 w 2220"/>
                  <a:gd name="T11" fmla="*/ 0 h 1960"/>
                  <a:gd name="T12" fmla="*/ 130 w 2220"/>
                  <a:gd name="T13" fmla="*/ 0 h 1960"/>
                  <a:gd name="T14" fmla="*/ 0 w 2220"/>
                  <a:gd name="T15" fmla="*/ 130 h 1960"/>
                  <a:gd name="T16" fmla="*/ 0 w 2220"/>
                  <a:gd name="T17" fmla="*/ 1959 h 1960"/>
                  <a:gd name="T18" fmla="*/ 1932 w 2220"/>
                  <a:gd name="T19" fmla="*/ 1959 h 1960"/>
                  <a:gd name="T20" fmla="*/ 2219 w 2220"/>
                  <a:gd name="T21" fmla="*/ 1672 h 1960"/>
                  <a:gd name="T22" fmla="*/ 2219 w 2220"/>
                  <a:gd name="T23" fmla="*/ 288 h 1960"/>
                  <a:gd name="T24" fmla="*/ 2089 w 2220"/>
                  <a:gd name="T25" fmla="*/ 288 h 1960"/>
                  <a:gd name="T26" fmla="*/ 2089 w 2220"/>
                  <a:gd name="T27" fmla="*/ 13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960">
                    <a:moveTo>
                      <a:pt x="2089" y="130"/>
                    </a:moveTo>
                    <a:lnTo>
                      <a:pt x="2089" y="130"/>
                    </a:lnTo>
                    <a:cubicBezTo>
                      <a:pt x="1149" y="130"/>
                      <a:pt x="1149" y="130"/>
                      <a:pt x="1149" y="130"/>
                    </a:cubicBezTo>
                    <a:cubicBezTo>
                      <a:pt x="1123" y="130"/>
                      <a:pt x="1096" y="130"/>
                      <a:pt x="1096" y="105"/>
                    </a:cubicBezTo>
                    <a:cubicBezTo>
                      <a:pt x="992" y="26"/>
                      <a:pt x="992" y="26"/>
                      <a:pt x="992" y="26"/>
                    </a:cubicBezTo>
                    <a:cubicBezTo>
                      <a:pt x="966" y="0"/>
                      <a:pt x="966" y="0"/>
                      <a:pt x="940" y="0"/>
                    </a:cubicBezTo>
                    <a:cubicBezTo>
                      <a:pt x="130" y="0"/>
                      <a:pt x="130" y="0"/>
                      <a:pt x="130" y="0"/>
                    </a:cubicBezTo>
                    <a:cubicBezTo>
                      <a:pt x="51" y="0"/>
                      <a:pt x="0" y="53"/>
                      <a:pt x="0" y="130"/>
                    </a:cubicBezTo>
                    <a:cubicBezTo>
                      <a:pt x="0" y="1959"/>
                      <a:pt x="0" y="1959"/>
                      <a:pt x="0" y="1959"/>
                    </a:cubicBezTo>
                    <a:cubicBezTo>
                      <a:pt x="1932" y="1959"/>
                      <a:pt x="1932" y="1959"/>
                      <a:pt x="1932" y="1959"/>
                    </a:cubicBezTo>
                    <a:cubicBezTo>
                      <a:pt x="2089" y="1959"/>
                      <a:pt x="2219" y="1829"/>
                      <a:pt x="2219" y="1672"/>
                    </a:cubicBezTo>
                    <a:cubicBezTo>
                      <a:pt x="2219" y="288"/>
                      <a:pt x="2219" y="288"/>
                      <a:pt x="2219" y="288"/>
                    </a:cubicBezTo>
                    <a:cubicBezTo>
                      <a:pt x="2089" y="288"/>
                      <a:pt x="2089" y="288"/>
                      <a:pt x="2089" y="288"/>
                    </a:cubicBezTo>
                    <a:lnTo>
                      <a:pt x="2089" y="130"/>
                    </a:lnTo>
                  </a:path>
                </a:pathLst>
              </a:custGeom>
              <a:solidFill>
                <a:srgbClr val="FACC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prstClr val="black"/>
                  </a:solidFill>
                </a:endParaRPr>
              </a:p>
            </p:txBody>
          </p:sp>
          <p:sp>
            <p:nvSpPr>
              <p:cNvPr id="45" name="Freeform 346">
                <a:extLst>
                  <a:ext uri="{FF2B5EF4-FFF2-40B4-BE49-F238E27FC236}">
                    <a16:creationId xmlns:a16="http://schemas.microsoft.com/office/drawing/2014/main" id="{8DE35546-94F8-4AF9-9F6E-8716BECF94BD}"/>
                  </a:ext>
                </a:extLst>
              </p:cNvPr>
              <p:cNvSpPr>
                <a:spLocks noChangeArrowheads="1"/>
              </p:cNvSpPr>
              <p:nvPr/>
            </p:nvSpPr>
            <p:spPr bwMode="auto">
              <a:xfrm>
                <a:off x="8821738" y="2097088"/>
                <a:ext cx="798512" cy="601662"/>
              </a:xfrm>
              <a:custGeom>
                <a:avLst/>
                <a:gdLst>
                  <a:gd name="T0" fmla="*/ 2219 w 2220"/>
                  <a:gd name="T1" fmla="*/ 0 h 1672"/>
                  <a:gd name="T2" fmla="*/ 2219 w 2220"/>
                  <a:gd name="T3" fmla="*/ 0 h 1672"/>
                  <a:gd name="T4" fmla="*/ 1018 w 2220"/>
                  <a:gd name="T5" fmla="*/ 0 h 1672"/>
                  <a:gd name="T6" fmla="*/ 940 w 2220"/>
                  <a:gd name="T7" fmla="*/ 26 h 1672"/>
                  <a:gd name="T8" fmla="*/ 861 w 2220"/>
                  <a:gd name="T9" fmla="*/ 234 h 1672"/>
                  <a:gd name="T10" fmla="*/ 783 w 2220"/>
                  <a:gd name="T11" fmla="*/ 260 h 1672"/>
                  <a:gd name="T12" fmla="*/ 130 w 2220"/>
                  <a:gd name="T13" fmla="*/ 260 h 1672"/>
                  <a:gd name="T14" fmla="*/ 0 w 2220"/>
                  <a:gd name="T15" fmla="*/ 417 h 1672"/>
                  <a:gd name="T16" fmla="*/ 0 w 2220"/>
                  <a:gd name="T17" fmla="*/ 1671 h 1672"/>
                  <a:gd name="T18" fmla="*/ 1932 w 2220"/>
                  <a:gd name="T19" fmla="*/ 1671 h 1672"/>
                  <a:gd name="T20" fmla="*/ 2219 w 2220"/>
                  <a:gd name="T21" fmla="*/ 1384 h 1672"/>
                  <a:gd name="T22" fmla="*/ 2219 w 2220"/>
                  <a:gd name="T23"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0" h="1672">
                    <a:moveTo>
                      <a:pt x="2219" y="0"/>
                    </a:moveTo>
                    <a:lnTo>
                      <a:pt x="2219" y="0"/>
                    </a:lnTo>
                    <a:cubicBezTo>
                      <a:pt x="1018" y="0"/>
                      <a:pt x="1018" y="0"/>
                      <a:pt x="1018" y="0"/>
                    </a:cubicBezTo>
                    <a:cubicBezTo>
                      <a:pt x="992" y="0"/>
                      <a:pt x="966" y="0"/>
                      <a:pt x="940" y="26"/>
                    </a:cubicBezTo>
                    <a:cubicBezTo>
                      <a:pt x="861" y="234"/>
                      <a:pt x="861" y="234"/>
                      <a:pt x="861" y="234"/>
                    </a:cubicBezTo>
                    <a:cubicBezTo>
                      <a:pt x="835" y="260"/>
                      <a:pt x="809" y="260"/>
                      <a:pt x="783" y="260"/>
                    </a:cubicBezTo>
                    <a:cubicBezTo>
                      <a:pt x="130" y="260"/>
                      <a:pt x="130" y="260"/>
                      <a:pt x="130" y="260"/>
                    </a:cubicBezTo>
                    <a:cubicBezTo>
                      <a:pt x="51" y="260"/>
                      <a:pt x="0" y="339"/>
                      <a:pt x="0" y="417"/>
                    </a:cubicBezTo>
                    <a:cubicBezTo>
                      <a:pt x="0" y="1671"/>
                      <a:pt x="0" y="1671"/>
                      <a:pt x="0" y="1671"/>
                    </a:cubicBezTo>
                    <a:cubicBezTo>
                      <a:pt x="1932" y="1671"/>
                      <a:pt x="1932" y="1671"/>
                      <a:pt x="1932" y="1671"/>
                    </a:cubicBezTo>
                    <a:cubicBezTo>
                      <a:pt x="2089" y="1671"/>
                      <a:pt x="2219" y="1541"/>
                      <a:pt x="2219" y="1384"/>
                    </a:cubicBezTo>
                    <a:lnTo>
                      <a:pt x="2219" y="0"/>
                    </a:lnTo>
                  </a:path>
                </a:pathLst>
              </a:custGeom>
              <a:solidFill>
                <a:srgbClr val="FAEC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prstClr val="black"/>
                  </a:solidFill>
                </a:endParaRPr>
              </a:p>
            </p:txBody>
          </p:sp>
        </p:grpSp>
        <p:grpSp>
          <p:nvGrpSpPr>
            <p:cNvPr id="38" name="Group 37">
              <a:extLst>
                <a:ext uri="{FF2B5EF4-FFF2-40B4-BE49-F238E27FC236}">
                  <a16:creationId xmlns:a16="http://schemas.microsoft.com/office/drawing/2014/main" id="{683E977F-C970-4F0E-B695-CB3AC220C2ED}"/>
                </a:ext>
              </a:extLst>
            </p:cNvPr>
            <p:cNvGrpSpPr/>
            <p:nvPr/>
          </p:nvGrpSpPr>
          <p:grpSpPr>
            <a:xfrm>
              <a:off x="5441190" y="2534440"/>
              <a:ext cx="723878" cy="966022"/>
              <a:chOff x="7165975" y="1955800"/>
              <a:chExt cx="450850" cy="601663"/>
            </a:xfrm>
          </p:grpSpPr>
          <p:sp>
            <p:nvSpPr>
              <p:cNvPr id="39" name="Freeform 353">
                <a:extLst>
                  <a:ext uri="{FF2B5EF4-FFF2-40B4-BE49-F238E27FC236}">
                    <a16:creationId xmlns:a16="http://schemas.microsoft.com/office/drawing/2014/main" id="{30C776B0-D40B-4651-8625-3EB4EECFC9EE}"/>
                  </a:ext>
                </a:extLst>
              </p:cNvPr>
              <p:cNvSpPr>
                <a:spLocks noChangeArrowheads="1"/>
              </p:cNvSpPr>
              <p:nvPr/>
            </p:nvSpPr>
            <p:spPr bwMode="auto">
              <a:xfrm>
                <a:off x="7165975" y="1955800"/>
                <a:ext cx="450850" cy="601663"/>
              </a:xfrm>
              <a:custGeom>
                <a:avLst/>
                <a:gdLst>
                  <a:gd name="T0" fmla="*/ 0 w 1254"/>
                  <a:gd name="T1" fmla="*/ 104 h 1672"/>
                  <a:gd name="T2" fmla="*/ 0 w 1254"/>
                  <a:gd name="T3" fmla="*/ 104 h 1672"/>
                  <a:gd name="T4" fmla="*/ 104 w 1254"/>
                  <a:gd name="T5" fmla="*/ 0 h 1672"/>
                  <a:gd name="T6" fmla="*/ 836 w 1254"/>
                  <a:gd name="T7" fmla="*/ 0 h 1672"/>
                  <a:gd name="T8" fmla="*/ 1253 w 1254"/>
                  <a:gd name="T9" fmla="*/ 339 h 1672"/>
                  <a:gd name="T10" fmla="*/ 1253 w 1254"/>
                  <a:gd name="T11" fmla="*/ 1567 h 1672"/>
                  <a:gd name="T12" fmla="*/ 1175 w 1254"/>
                  <a:gd name="T13" fmla="*/ 1671 h 1672"/>
                  <a:gd name="T14" fmla="*/ 104 w 1254"/>
                  <a:gd name="T15" fmla="*/ 1671 h 1672"/>
                  <a:gd name="T16" fmla="*/ 0 w 1254"/>
                  <a:gd name="T17" fmla="*/ 1567 h 1672"/>
                  <a:gd name="T18" fmla="*/ 0 w 1254"/>
                  <a:gd name="T19" fmla="*/ 10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672">
                    <a:moveTo>
                      <a:pt x="0" y="104"/>
                    </a:moveTo>
                    <a:lnTo>
                      <a:pt x="0" y="104"/>
                    </a:lnTo>
                    <a:cubicBezTo>
                      <a:pt x="0" y="52"/>
                      <a:pt x="52" y="0"/>
                      <a:pt x="104" y="0"/>
                    </a:cubicBezTo>
                    <a:cubicBezTo>
                      <a:pt x="836" y="0"/>
                      <a:pt x="836" y="0"/>
                      <a:pt x="836" y="0"/>
                    </a:cubicBezTo>
                    <a:cubicBezTo>
                      <a:pt x="1253" y="339"/>
                      <a:pt x="1253" y="339"/>
                      <a:pt x="1253" y="339"/>
                    </a:cubicBezTo>
                    <a:cubicBezTo>
                      <a:pt x="1253" y="1567"/>
                      <a:pt x="1253" y="1567"/>
                      <a:pt x="1253" y="1567"/>
                    </a:cubicBezTo>
                    <a:cubicBezTo>
                      <a:pt x="1253" y="1619"/>
                      <a:pt x="1228" y="1671"/>
                      <a:pt x="1175" y="1671"/>
                    </a:cubicBezTo>
                    <a:cubicBezTo>
                      <a:pt x="104" y="1671"/>
                      <a:pt x="104" y="1671"/>
                      <a:pt x="104" y="1671"/>
                    </a:cubicBezTo>
                    <a:cubicBezTo>
                      <a:pt x="52" y="1671"/>
                      <a:pt x="0" y="1619"/>
                      <a:pt x="0" y="1567"/>
                    </a:cubicBezTo>
                    <a:lnTo>
                      <a:pt x="0" y="1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prstClr val="black"/>
                  </a:solidFill>
                </a:endParaRPr>
              </a:p>
            </p:txBody>
          </p:sp>
          <p:sp>
            <p:nvSpPr>
              <p:cNvPr id="40" name="Freeform 355">
                <a:extLst>
                  <a:ext uri="{FF2B5EF4-FFF2-40B4-BE49-F238E27FC236}">
                    <a16:creationId xmlns:a16="http://schemas.microsoft.com/office/drawing/2014/main" id="{BD636A74-0671-4F46-A875-265F27F59C92}"/>
                  </a:ext>
                </a:extLst>
              </p:cNvPr>
              <p:cNvSpPr>
                <a:spLocks noChangeArrowheads="1"/>
              </p:cNvSpPr>
              <p:nvPr/>
            </p:nvSpPr>
            <p:spPr bwMode="auto">
              <a:xfrm>
                <a:off x="7259638" y="2106613"/>
                <a:ext cx="131762" cy="19050"/>
              </a:xfrm>
              <a:custGeom>
                <a:avLst/>
                <a:gdLst>
                  <a:gd name="T0" fmla="*/ 366 w 367"/>
                  <a:gd name="T1" fmla="*/ 25 h 53"/>
                  <a:gd name="T2" fmla="*/ 366 w 367"/>
                  <a:gd name="T3" fmla="*/ 25 h 53"/>
                  <a:gd name="T4" fmla="*/ 340 w 367"/>
                  <a:gd name="T5" fmla="*/ 52 h 53"/>
                  <a:gd name="T6" fmla="*/ 26 w 367"/>
                  <a:gd name="T7" fmla="*/ 52 h 53"/>
                  <a:gd name="T8" fmla="*/ 0 w 367"/>
                  <a:gd name="T9" fmla="*/ 25 h 53"/>
                  <a:gd name="T10" fmla="*/ 26 w 367"/>
                  <a:gd name="T11" fmla="*/ 0 h 53"/>
                  <a:gd name="T12" fmla="*/ 340 w 367"/>
                  <a:gd name="T13" fmla="*/ 0 h 53"/>
                  <a:gd name="T14" fmla="*/ 366 w 367"/>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7" h="53">
                    <a:moveTo>
                      <a:pt x="366" y="25"/>
                    </a:moveTo>
                    <a:lnTo>
                      <a:pt x="366" y="25"/>
                    </a:lnTo>
                    <a:cubicBezTo>
                      <a:pt x="366" y="52"/>
                      <a:pt x="366" y="52"/>
                      <a:pt x="340" y="52"/>
                    </a:cubicBezTo>
                    <a:cubicBezTo>
                      <a:pt x="26" y="52"/>
                      <a:pt x="26" y="52"/>
                      <a:pt x="26" y="52"/>
                    </a:cubicBezTo>
                    <a:cubicBezTo>
                      <a:pt x="0" y="52"/>
                      <a:pt x="0" y="52"/>
                      <a:pt x="0" y="25"/>
                    </a:cubicBezTo>
                    <a:cubicBezTo>
                      <a:pt x="0" y="0"/>
                      <a:pt x="0" y="0"/>
                      <a:pt x="26" y="0"/>
                    </a:cubicBezTo>
                    <a:cubicBezTo>
                      <a:pt x="340" y="0"/>
                      <a:pt x="340" y="0"/>
                      <a:pt x="340" y="0"/>
                    </a:cubicBezTo>
                    <a:cubicBezTo>
                      <a:pt x="366" y="0"/>
                      <a:pt x="366" y="0"/>
                      <a:pt x="366" y="25"/>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prstClr val="black"/>
                  </a:solidFill>
                </a:endParaRPr>
              </a:p>
            </p:txBody>
          </p:sp>
          <p:sp>
            <p:nvSpPr>
              <p:cNvPr id="41" name="Freeform 356">
                <a:extLst>
                  <a:ext uri="{FF2B5EF4-FFF2-40B4-BE49-F238E27FC236}">
                    <a16:creationId xmlns:a16="http://schemas.microsoft.com/office/drawing/2014/main" id="{1DC55DA9-E9D8-4DEE-88AF-7F8A5837822E}"/>
                  </a:ext>
                </a:extLst>
              </p:cNvPr>
              <p:cNvSpPr>
                <a:spLocks noChangeArrowheads="1"/>
              </p:cNvSpPr>
              <p:nvPr/>
            </p:nvSpPr>
            <p:spPr bwMode="auto">
              <a:xfrm>
                <a:off x="7259638" y="2200275"/>
                <a:ext cx="282575" cy="28575"/>
              </a:xfrm>
              <a:custGeom>
                <a:avLst/>
                <a:gdLst>
                  <a:gd name="T0" fmla="*/ 784 w 785"/>
                  <a:gd name="T1" fmla="*/ 52 h 79"/>
                  <a:gd name="T2" fmla="*/ 784 w 785"/>
                  <a:gd name="T3" fmla="*/ 52 h 79"/>
                  <a:gd name="T4" fmla="*/ 758 w 785"/>
                  <a:gd name="T5" fmla="*/ 78 h 79"/>
                  <a:gd name="T6" fmla="*/ 26 w 785"/>
                  <a:gd name="T7" fmla="*/ 78 h 79"/>
                  <a:gd name="T8" fmla="*/ 0 w 785"/>
                  <a:gd name="T9" fmla="*/ 52 h 79"/>
                  <a:gd name="T10" fmla="*/ 26 w 785"/>
                  <a:gd name="T11" fmla="*/ 0 h 79"/>
                  <a:gd name="T12" fmla="*/ 758 w 785"/>
                  <a:gd name="T13" fmla="*/ 0 h 79"/>
                  <a:gd name="T14" fmla="*/ 784 w 785"/>
                  <a:gd name="T15" fmla="*/ 52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52"/>
                    </a:moveTo>
                    <a:lnTo>
                      <a:pt x="784" y="52"/>
                    </a:lnTo>
                    <a:cubicBezTo>
                      <a:pt x="784" y="78"/>
                      <a:pt x="784" y="78"/>
                      <a:pt x="758" y="78"/>
                    </a:cubicBezTo>
                    <a:cubicBezTo>
                      <a:pt x="26" y="78"/>
                      <a:pt x="26" y="78"/>
                      <a:pt x="26" y="78"/>
                    </a:cubicBezTo>
                    <a:cubicBezTo>
                      <a:pt x="0" y="78"/>
                      <a:pt x="0" y="78"/>
                      <a:pt x="0" y="52"/>
                    </a:cubicBezTo>
                    <a:cubicBezTo>
                      <a:pt x="0" y="26"/>
                      <a:pt x="0" y="0"/>
                      <a:pt x="26" y="0"/>
                    </a:cubicBezTo>
                    <a:cubicBezTo>
                      <a:pt x="758" y="0"/>
                      <a:pt x="758" y="0"/>
                      <a:pt x="758" y="0"/>
                    </a:cubicBezTo>
                    <a:cubicBezTo>
                      <a:pt x="784" y="0"/>
                      <a:pt x="784" y="26"/>
                      <a:pt x="784" y="52"/>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prstClr val="black"/>
                  </a:solidFill>
                </a:endParaRPr>
              </a:p>
            </p:txBody>
          </p:sp>
          <p:sp>
            <p:nvSpPr>
              <p:cNvPr id="42" name="Freeform 357">
                <a:extLst>
                  <a:ext uri="{FF2B5EF4-FFF2-40B4-BE49-F238E27FC236}">
                    <a16:creationId xmlns:a16="http://schemas.microsoft.com/office/drawing/2014/main" id="{3AA7069B-C8E1-4804-A0F0-B5D9686BD9F1}"/>
                  </a:ext>
                </a:extLst>
              </p:cNvPr>
              <p:cNvSpPr>
                <a:spLocks noChangeArrowheads="1"/>
              </p:cNvSpPr>
              <p:nvPr/>
            </p:nvSpPr>
            <p:spPr bwMode="auto">
              <a:xfrm>
                <a:off x="7259638" y="2303463"/>
                <a:ext cx="282575" cy="28575"/>
              </a:xfrm>
              <a:custGeom>
                <a:avLst/>
                <a:gdLst>
                  <a:gd name="T0" fmla="*/ 784 w 785"/>
                  <a:gd name="T1" fmla="*/ 27 h 79"/>
                  <a:gd name="T2" fmla="*/ 784 w 785"/>
                  <a:gd name="T3" fmla="*/ 27 h 79"/>
                  <a:gd name="T4" fmla="*/ 758 w 785"/>
                  <a:gd name="T5" fmla="*/ 78 h 79"/>
                  <a:gd name="T6" fmla="*/ 26 w 785"/>
                  <a:gd name="T7" fmla="*/ 78 h 79"/>
                  <a:gd name="T8" fmla="*/ 0 w 785"/>
                  <a:gd name="T9" fmla="*/ 27 h 79"/>
                  <a:gd name="T10" fmla="*/ 26 w 785"/>
                  <a:gd name="T11" fmla="*/ 0 h 79"/>
                  <a:gd name="T12" fmla="*/ 758 w 785"/>
                  <a:gd name="T13" fmla="*/ 0 h 79"/>
                  <a:gd name="T14" fmla="*/ 784 w 785"/>
                  <a:gd name="T15" fmla="*/ 2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27"/>
                    </a:moveTo>
                    <a:lnTo>
                      <a:pt x="784" y="27"/>
                    </a:lnTo>
                    <a:cubicBezTo>
                      <a:pt x="784" y="52"/>
                      <a:pt x="784" y="78"/>
                      <a:pt x="758" y="78"/>
                    </a:cubicBezTo>
                    <a:cubicBezTo>
                      <a:pt x="26" y="78"/>
                      <a:pt x="26" y="78"/>
                      <a:pt x="26" y="78"/>
                    </a:cubicBezTo>
                    <a:cubicBezTo>
                      <a:pt x="0" y="78"/>
                      <a:pt x="0" y="52"/>
                      <a:pt x="0" y="27"/>
                    </a:cubicBezTo>
                    <a:cubicBezTo>
                      <a:pt x="0" y="27"/>
                      <a:pt x="0" y="0"/>
                      <a:pt x="26" y="0"/>
                    </a:cubicBezTo>
                    <a:cubicBezTo>
                      <a:pt x="758" y="0"/>
                      <a:pt x="758" y="0"/>
                      <a:pt x="758" y="0"/>
                    </a:cubicBezTo>
                    <a:cubicBezTo>
                      <a:pt x="784" y="0"/>
                      <a:pt x="784" y="27"/>
                      <a:pt x="784" y="27"/>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prstClr val="black"/>
                  </a:solidFill>
                </a:endParaRPr>
              </a:p>
            </p:txBody>
          </p:sp>
          <p:sp>
            <p:nvSpPr>
              <p:cNvPr id="43" name="Freeform 358">
                <a:extLst>
                  <a:ext uri="{FF2B5EF4-FFF2-40B4-BE49-F238E27FC236}">
                    <a16:creationId xmlns:a16="http://schemas.microsoft.com/office/drawing/2014/main" id="{312D11F9-4B8E-4BF8-8E74-106EB7180F5E}"/>
                  </a:ext>
                </a:extLst>
              </p:cNvPr>
              <p:cNvSpPr>
                <a:spLocks noChangeArrowheads="1"/>
              </p:cNvSpPr>
              <p:nvPr/>
            </p:nvSpPr>
            <p:spPr bwMode="auto">
              <a:xfrm>
                <a:off x="7259638" y="2406650"/>
                <a:ext cx="282575" cy="19050"/>
              </a:xfrm>
              <a:custGeom>
                <a:avLst/>
                <a:gdLst>
                  <a:gd name="T0" fmla="*/ 784 w 785"/>
                  <a:gd name="T1" fmla="*/ 26 h 54"/>
                  <a:gd name="T2" fmla="*/ 784 w 785"/>
                  <a:gd name="T3" fmla="*/ 26 h 54"/>
                  <a:gd name="T4" fmla="*/ 758 w 785"/>
                  <a:gd name="T5" fmla="*/ 53 h 54"/>
                  <a:gd name="T6" fmla="*/ 26 w 785"/>
                  <a:gd name="T7" fmla="*/ 53 h 54"/>
                  <a:gd name="T8" fmla="*/ 0 w 785"/>
                  <a:gd name="T9" fmla="*/ 26 h 54"/>
                  <a:gd name="T10" fmla="*/ 26 w 785"/>
                  <a:gd name="T11" fmla="*/ 0 h 54"/>
                  <a:gd name="T12" fmla="*/ 758 w 785"/>
                  <a:gd name="T13" fmla="*/ 0 h 54"/>
                  <a:gd name="T14" fmla="*/ 784 w 785"/>
                  <a:gd name="T15" fmla="*/ 2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54">
                    <a:moveTo>
                      <a:pt x="784" y="26"/>
                    </a:moveTo>
                    <a:lnTo>
                      <a:pt x="784" y="26"/>
                    </a:lnTo>
                    <a:cubicBezTo>
                      <a:pt x="784" y="53"/>
                      <a:pt x="784" y="53"/>
                      <a:pt x="758" y="53"/>
                    </a:cubicBezTo>
                    <a:cubicBezTo>
                      <a:pt x="26" y="53"/>
                      <a:pt x="26" y="53"/>
                      <a:pt x="26" y="53"/>
                    </a:cubicBezTo>
                    <a:cubicBezTo>
                      <a:pt x="0" y="53"/>
                      <a:pt x="0" y="53"/>
                      <a:pt x="0" y="26"/>
                    </a:cubicBezTo>
                    <a:cubicBezTo>
                      <a:pt x="0" y="0"/>
                      <a:pt x="0" y="0"/>
                      <a:pt x="26" y="0"/>
                    </a:cubicBezTo>
                    <a:cubicBezTo>
                      <a:pt x="758" y="0"/>
                      <a:pt x="758" y="0"/>
                      <a:pt x="758" y="0"/>
                    </a:cubicBezTo>
                    <a:cubicBezTo>
                      <a:pt x="784" y="0"/>
                      <a:pt x="784" y="0"/>
                      <a:pt x="784" y="26"/>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prstClr val="black"/>
                  </a:solidFill>
                </a:endParaRPr>
              </a:p>
            </p:txBody>
          </p:sp>
        </p:grpSp>
      </p:grpSp>
    </p:spTree>
    <p:extLst>
      <p:ext uri="{BB962C8B-B14F-4D97-AF65-F5344CB8AC3E}">
        <p14:creationId xmlns:p14="http://schemas.microsoft.com/office/powerpoint/2010/main" val="582493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4F95F5-121B-4642-8C3E-2F4BFF710AC0}"/>
              </a:ext>
            </a:extLst>
          </p:cNvPr>
          <p:cNvSpPr>
            <a:spLocks noGrp="1"/>
          </p:cNvSpPr>
          <p:nvPr>
            <p:ph type="ftr" sz="quarter" idx="11"/>
          </p:nvPr>
        </p:nvSpPr>
        <p:spPr/>
        <p:txBody>
          <a:bodyPr/>
          <a:lstStyle/>
          <a:p>
            <a:r>
              <a:rPr lang="en-US" dirty="0"/>
              <a:t>© YellowFolder, LLC, All Rights Reserved.</a:t>
            </a:r>
          </a:p>
        </p:txBody>
      </p:sp>
      <p:sp>
        <p:nvSpPr>
          <p:cNvPr id="3" name="Slide Number Placeholder 2">
            <a:extLst>
              <a:ext uri="{FF2B5EF4-FFF2-40B4-BE49-F238E27FC236}">
                <a16:creationId xmlns:a16="http://schemas.microsoft.com/office/drawing/2014/main" id="{EC9ACDA6-D68D-4802-BCF3-92061515DFA1}"/>
              </a:ext>
            </a:extLst>
          </p:cNvPr>
          <p:cNvSpPr>
            <a:spLocks noGrp="1"/>
          </p:cNvSpPr>
          <p:nvPr>
            <p:ph type="sldNum" sz="quarter" idx="12"/>
          </p:nvPr>
        </p:nvSpPr>
        <p:spPr/>
        <p:txBody>
          <a:bodyPr/>
          <a:lstStyle/>
          <a:p>
            <a:fld id="{B996A9E8-C934-7647-B79C-6F431D92E0EB}" type="slidenum">
              <a:rPr lang="en-US" smtClean="0"/>
              <a:t>6</a:t>
            </a:fld>
            <a:endParaRPr lang="en-US" dirty="0"/>
          </a:p>
        </p:txBody>
      </p:sp>
      <p:sp>
        <p:nvSpPr>
          <p:cNvPr id="4" name="Title 1">
            <a:extLst>
              <a:ext uri="{FF2B5EF4-FFF2-40B4-BE49-F238E27FC236}">
                <a16:creationId xmlns:a16="http://schemas.microsoft.com/office/drawing/2014/main" id="{96750E5A-B680-4976-B035-8EED620358F2}"/>
              </a:ext>
            </a:extLst>
          </p:cNvPr>
          <p:cNvSpPr txBox="1">
            <a:spLocks/>
          </p:cNvSpPr>
          <p:nvPr/>
        </p:nvSpPr>
        <p:spPr>
          <a:xfrm>
            <a:off x="157941" y="274639"/>
            <a:ext cx="5777345" cy="695180"/>
          </a:xfrm>
          <a:prstGeom prst="rect">
            <a:avLst/>
          </a:prstGeom>
        </p:spPr>
        <p:txBody>
          <a:bodyPr/>
          <a:lstStyle>
            <a:lvl1pPr algn="l" defTabSz="457200" rtl="0" eaLnBrk="1" latinLnBrk="0" hangingPunct="1">
              <a:spcBef>
                <a:spcPct val="0"/>
              </a:spcBef>
              <a:buNone/>
              <a:defRPr sz="2800" b="1" kern="1200">
                <a:solidFill>
                  <a:schemeClr val="tx1"/>
                </a:solidFill>
                <a:latin typeface="+mj-lt"/>
                <a:ea typeface="+mj-ea"/>
                <a:cs typeface="+mj-cs"/>
              </a:defRPr>
            </a:lvl1pPr>
          </a:lstStyle>
          <a:p>
            <a:r>
              <a:rPr lang="en-US" dirty="0"/>
              <a:t>How did YellowFolder determine which folders for each series?</a:t>
            </a:r>
          </a:p>
        </p:txBody>
      </p:sp>
      <p:sp>
        <p:nvSpPr>
          <p:cNvPr id="5" name="TextBox 4">
            <a:extLst>
              <a:ext uri="{FF2B5EF4-FFF2-40B4-BE49-F238E27FC236}">
                <a16:creationId xmlns:a16="http://schemas.microsoft.com/office/drawing/2014/main" id="{BC32733A-945A-49F7-A923-8513D0AE775C}"/>
              </a:ext>
            </a:extLst>
          </p:cNvPr>
          <p:cNvSpPr txBox="1"/>
          <p:nvPr/>
        </p:nvSpPr>
        <p:spPr>
          <a:xfrm>
            <a:off x="546859" y="2921880"/>
            <a:ext cx="8237913" cy="2800767"/>
          </a:xfrm>
          <a:prstGeom prst="rect">
            <a:avLst/>
          </a:prstGeom>
          <a:noFill/>
        </p:spPr>
        <p:txBody>
          <a:bodyPr wrap="square" rtlCol="0">
            <a:spAutoFit/>
          </a:bodyPr>
          <a:lstStyle/>
          <a:p>
            <a:r>
              <a:rPr lang="en-US" sz="2200" dirty="0"/>
              <a:t>We did the research to determine which folders were most commonly used across the nation to build the file structure used today.  It allows all types of documents to be filed in a systematic order and minimizes mis-filing.   </a:t>
            </a:r>
          </a:p>
          <a:p>
            <a:endParaRPr lang="en-US" sz="2200" dirty="0"/>
          </a:p>
          <a:p>
            <a:r>
              <a:rPr lang="en-US" sz="2200" dirty="0"/>
              <a:t>So, lets look at a file structure on the next slide to see how YellowFolder created generic folders that allow for quick, efficient document placement.</a:t>
            </a:r>
          </a:p>
        </p:txBody>
      </p:sp>
      <p:pic>
        <p:nvPicPr>
          <p:cNvPr id="7" name="Picture 2" descr="https://www.yellowfolder.com/themes/default/assets/images/user-groups-and-advisory-panels-icon.png">
            <a:extLst>
              <a:ext uri="{FF2B5EF4-FFF2-40B4-BE49-F238E27FC236}">
                <a16:creationId xmlns:a16="http://schemas.microsoft.com/office/drawing/2014/main" id="{F7177B82-FFCA-40CD-ABB8-87EBC12A66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0542" y="1135353"/>
            <a:ext cx="1650546" cy="1637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192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2C7FBDB-94DE-440B-BA64-8C8B44DFE727}"/>
              </a:ext>
            </a:extLst>
          </p:cNvPr>
          <p:cNvSpPr>
            <a:spLocks noGrp="1"/>
          </p:cNvSpPr>
          <p:nvPr>
            <p:ph type="ftr" sz="quarter" idx="11"/>
          </p:nvPr>
        </p:nvSpPr>
        <p:spPr/>
        <p:txBody>
          <a:bodyPr/>
          <a:lstStyle/>
          <a:p>
            <a:r>
              <a:rPr lang="en-US"/>
              <a:t>© YellowFolder, LLC, All Rights Reserved.</a:t>
            </a:r>
            <a:endParaRPr lang="en-US" dirty="0"/>
          </a:p>
        </p:txBody>
      </p:sp>
      <p:sp>
        <p:nvSpPr>
          <p:cNvPr id="3" name="Slide Number Placeholder 2">
            <a:extLst>
              <a:ext uri="{FF2B5EF4-FFF2-40B4-BE49-F238E27FC236}">
                <a16:creationId xmlns:a16="http://schemas.microsoft.com/office/drawing/2014/main" id="{BD2A65A8-EFED-4537-8862-2D8837AFEFEC}"/>
              </a:ext>
            </a:extLst>
          </p:cNvPr>
          <p:cNvSpPr>
            <a:spLocks noGrp="1"/>
          </p:cNvSpPr>
          <p:nvPr>
            <p:ph type="sldNum" sz="quarter" idx="12"/>
          </p:nvPr>
        </p:nvSpPr>
        <p:spPr/>
        <p:txBody>
          <a:bodyPr/>
          <a:lstStyle/>
          <a:p>
            <a:fld id="{B996A9E8-C934-7647-B79C-6F431D92E0EB}" type="slidenum">
              <a:rPr lang="en-US" smtClean="0"/>
              <a:t>7</a:t>
            </a:fld>
            <a:endParaRPr lang="en-US" dirty="0"/>
          </a:p>
        </p:txBody>
      </p:sp>
      <p:sp>
        <p:nvSpPr>
          <p:cNvPr id="4" name="Title 1">
            <a:extLst>
              <a:ext uri="{FF2B5EF4-FFF2-40B4-BE49-F238E27FC236}">
                <a16:creationId xmlns:a16="http://schemas.microsoft.com/office/drawing/2014/main" id="{0AEDFDA6-F0A9-403E-ADA0-EE41DBF93865}"/>
              </a:ext>
            </a:extLst>
          </p:cNvPr>
          <p:cNvSpPr txBox="1">
            <a:spLocks/>
          </p:cNvSpPr>
          <p:nvPr/>
        </p:nvSpPr>
        <p:spPr>
          <a:xfrm>
            <a:off x="157941" y="274639"/>
            <a:ext cx="5777345" cy="695180"/>
          </a:xfrm>
          <a:prstGeom prst="rect">
            <a:avLst/>
          </a:prstGeom>
        </p:spPr>
        <p:txBody>
          <a:bodyPr/>
          <a:lstStyle>
            <a:lvl1pPr algn="l" defTabSz="457200" rtl="0" eaLnBrk="1" latinLnBrk="0" hangingPunct="1">
              <a:spcBef>
                <a:spcPct val="0"/>
              </a:spcBef>
              <a:buNone/>
              <a:defRPr sz="2800" b="1" kern="1200">
                <a:solidFill>
                  <a:schemeClr val="tx1"/>
                </a:solidFill>
                <a:latin typeface="+mj-lt"/>
                <a:ea typeface="+mj-ea"/>
                <a:cs typeface="+mj-cs"/>
              </a:defRPr>
            </a:lvl1pPr>
          </a:lstStyle>
          <a:p>
            <a:r>
              <a:rPr lang="en-US" dirty="0"/>
              <a:t>Student Records </a:t>
            </a:r>
          </a:p>
          <a:p>
            <a:r>
              <a:rPr lang="en-US" dirty="0"/>
              <a:t>File Structure Example</a:t>
            </a:r>
          </a:p>
        </p:txBody>
      </p:sp>
      <p:pic>
        <p:nvPicPr>
          <p:cNvPr id="5" name="Picture 4">
            <a:extLst>
              <a:ext uri="{FF2B5EF4-FFF2-40B4-BE49-F238E27FC236}">
                <a16:creationId xmlns:a16="http://schemas.microsoft.com/office/drawing/2014/main" id="{AD0AC8A0-F90A-4AD4-B0BD-7550D88E1EAE}"/>
              </a:ext>
            </a:extLst>
          </p:cNvPr>
          <p:cNvPicPr>
            <a:picLocks noChangeAspect="1"/>
          </p:cNvPicPr>
          <p:nvPr/>
        </p:nvPicPr>
        <p:blipFill rotWithShape="1">
          <a:blip r:embed="rId3"/>
          <a:srcRect l="1101" t="2333" r="1121" b="2791"/>
          <a:stretch/>
        </p:blipFill>
        <p:spPr>
          <a:xfrm>
            <a:off x="3238626" y="1807037"/>
            <a:ext cx="5562347" cy="38212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Straight Arrow Connector 6">
            <a:extLst>
              <a:ext uri="{FF2B5EF4-FFF2-40B4-BE49-F238E27FC236}">
                <a16:creationId xmlns:a16="http://schemas.microsoft.com/office/drawing/2014/main" id="{83472E51-68FC-4D62-B6FF-BC3BBA4F01F5}"/>
              </a:ext>
            </a:extLst>
          </p:cNvPr>
          <p:cNvCxnSpPr/>
          <p:nvPr/>
        </p:nvCxnSpPr>
        <p:spPr>
          <a:xfrm>
            <a:off x="2427891" y="2797251"/>
            <a:ext cx="743607" cy="0"/>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76CAD89E-42D8-4840-B74E-C0D758DE87E7}"/>
              </a:ext>
            </a:extLst>
          </p:cNvPr>
          <p:cNvSpPr txBox="1"/>
          <p:nvPr/>
        </p:nvSpPr>
        <p:spPr>
          <a:xfrm>
            <a:off x="157941" y="1805548"/>
            <a:ext cx="2474900" cy="3693319"/>
          </a:xfrm>
          <a:prstGeom prst="rect">
            <a:avLst/>
          </a:prstGeom>
          <a:noFill/>
        </p:spPr>
        <p:txBody>
          <a:bodyPr wrap="square" rtlCol="0">
            <a:spAutoFit/>
          </a:bodyPr>
          <a:lstStyle/>
          <a:p>
            <a:r>
              <a:rPr lang="en-US" dirty="0"/>
              <a:t>Think about the student registration packet, which has a number of forms. The application, birth certificate, social security card, proof of residence, etc. are all part of the registration process and they would all go to this folder, rather than having a folder for every single document.  </a:t>
            </a:r>
          </a:p>
        </p:txBody>
      </p:sp>
    </p:spTree>
    <p:extLst>
      <p:ext uri="{BB962C8B-B14F-4D97-AF65-F5344CB8AC3E}">
        <p14:creationId xmlns:p14="http://schemas.microsoft.com/office/powerpoint/2010/main" val="1012249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084475-00A2-4B2C-8ED6-4915B36E727A}"/>
              </a:ext>
            </a:extLst>
          </p:cNvPr>
          <p:cNvSpPr>
            <a:spLocks noGrp="1"/>
          </p:cNvSpPr>
          <p:nvPr>
            <p:ph type="title"/>
          </p:nvPr>
        </p:nvSpPr>
        <p:spPr>
          <a:xfrm>
            <a:off x="235527" y="331912"/>
            <a:ext cx="5777345" cy="695180"/>
          </a:xfrm>
        </p:spPr>
        <p:txBody>
          <a:bodyPr>
            <a:normAutofit fontScale="90000"/>
          </a:bodyPr>
          <a:lstStyle/>
          <a:p>
            <a:r>
              <a:rPr lang="en-US" dirty="0"/>
              <a:t>YF’s mission is to make your life easier!</a:t>
            </a:r>
          </a:p>
        </p:txBody>
      </p:sp>
      <p:sp>
        <p:nvSpPr>
          <p:cNvPr id="7" name="Content Placeholder 6">
            <a:extLst>
              <a:ext uri="{FF2B5EF4-FFF2-40B4-BE49-F238E27FC236}">
                <a16:creationId xmlns:a16="http://schemas.microsoft.com/office/drawing/2014/main" id="{02773670-53FF-4D47-B105-27E99E32E8BF}"/>
              </a:ext>
            </a:extLst>
          </p:cNvPr>
          <p:cNvSpPr>
            <a:spLocks noGrp="1"/>
          </p:cNvSpPr>
          <p:nvPr>
            <p:ph idx="1"/>
          </p:nvPr>
        </p:nvSpPr>
        <p:spPr>
          <a:xfrm>
            <a:off x="306229" y="1143220"/>
            <a:ext cx="8553992" cy="1410826"/>
          </a:xfrm>
        </p:spPr>
        <p:txBody>
          <a:bodyPr>
            <a:normAutofit lnSpcReduction="10000"/>
          </a:bodyPr>
          <a:lstStyle/>
          <a:p>
            <a:pPr marL="0" indent="0">
              <a:buNone/>
            </a:pPr>
            <a:r>
              <a:rPr lang="en-US" dirty="0"/>
              <a:t>The picture on the left is typically seen at school districts– it is expensive, time consuming and daunting when searching for a document.  Compare it to the picture on the right of the simplicity and efficiency of </a:t>
            </a:r>
            <a:r>
              <a:rPr lang="en-US" dirty="0" err="1"/>
              <a:t>YellowFolder’s</a:t>
            </a:r>
            <a:r>
              <a:rPr lang="en-US" dirty="0"/>
              <a:t> file structure.  </a:t>
            </a:r>
          </a:p>
        </p:txBody>
      </p:sp>
      <p:sp>
        <p:nvSpPr>
          <p:cNvPr id="2" name="Footer Placeholder 1">
            <a:extLst>
              <a:ext uri="{FF2B5EF4-FFF2-40B4-BE49-F238E27FC236}">
                <a16:creationId xmlns:a16="http://schemas.microsoft.com/office/drawing/2014/main" id="{C8555188-B4AC-491F-B2F2-0774D74B44F4}"/>
              </a:ext>
            </a:extLst>
          </p:cNvPr>
          <p:cNvSpPr>
            <a:spLocks noGrp="1"/>
          </p:cNvSpPr>
          <p:nvPr>
            <p:ph type="ftr" sz="quarter" idx="11"/>
          </p:nvPr>
        </p:nvSpPr>
        <p:spPr/>
        <p:txBody>
          <a:bodyPr/>
          <a:lstStyle/>
          <a:p>
            <a:r>
              <a:rPr lang="en-US"/>
              <a:t>© YellowFolder, LLC, All Rights Reserved.</a:t>
            </a:r>
            <a:endParaRPr lang="en-US" dirty="0"/>
          </a:p>
        </p:txBody>
      </p:sp>
      <p:sp>
        <p:nvSpPr>
          <p:cNvPr id="3" name="Slide Number Placeholder 2">
            <a:extLst>
              <a:ext uri="{FF2B5EF4-FFF2-40B4-BE49-F238E27FC236}">
                <a16:creationId xmlns:a16="http://schemas.microsoft.com/office/drawing/2014/main" id="{51F69731-EF51-45EC-83D8-479B78D61194}"/>
              </a:ext>
            </a:extLst>
          </p:cNvPr>
          <p:cNvSpPr>
            <a:spLocks noGrp="1"/>
          </p:cNvSpPr>
          <p:nvPr>
            <p:ph type="sldNum" sz="quarter" idx="12"/>
          </p:nvPr>
        </p:nvSpPr>
        <p:spPr/>
        <p:txBody>
          <a:bodyPr/>
          <a:lstStyle/>
          <a:p>
            <a:fld id="{B996A9E8-C934-7647-B79C-6F431D92E0EB}" type="slidenum">
              <a:rPr lang="en-US" smtClean="0"/>
              <a:t>8</a:t>
            </a:fld>
            <a:endParaRPr lang="en-US" dirty="0"/>
          </a:p>
        </p:txBody>
      </p:sp>
      <p:sp>
        <p:nvSpPr>
          <p:cNvPr id="5" name="AutoShape 2" descr="data:image/jpeg;base64,/9j/4AAQSkZJRgABAQAAAQABAAD/2wBDABALDA4MChAODQ4SERATGCgaGBYWGDEjJR0oOjM9PDkzODdASFxOQERXRTc4UG1RV19iZ2hnPk1xeXBkeFxlZ2P/2wBDARESEhgVGC8aGi9jQjhCY2NjY2NjY2NjY2NjY2NjY2NjY2NjY2NjY2NjY2NjY2NjY2NjY2NjY2NjY2NjY2NjY2P/wAARCAHhAoADASIAAhEBAxEB/8QAGwAAAgMBAQEAAAAAAAAAAAAAAAECBAUDBgf/xABFEAABAwIEAgYFCQcEAgMBAQABAAIDBBEFEiExQVEGE2FxcrEiMoGRwRQjJDM0NUJioRVDUnOC0fAWJVNjROGSovGDsv/EABkBAQEBAQEBAAAAAAAAAAAAAAABAgMEBf/EACERAQEBAAMBAQEAAwEBAAAAAAABEQISMSFBAyIyUWET/9oADAMBAAIRAxEAPwD0wKd1C6a8D3OgKd1zunmRHQFMFQDgndUdLoULp3RE0KN07oiSFG6aCSVvYi6LqoNe9GYDfRF0IDQ7G/csWspZo6w9XJ82/wBIhzrX5hbJY08LHmFRxLrYWCeJweWAgtcL3CQTw9uWMlpc0l/qE3ACv3VDC5HS0oe9gY46acf7K8AFqpTvyRlvummogAsmkmqyE0k1QJpJogQhCoEJoVQIQmgSLIJA4ouTsEBZIkBPKTuUw0DZBUry40FQA3Tqnb9y8fF9UzwjyXta4fQaj+U7yK8VD9TH4R5LfBKkhNIroyEIQgEIQgEk0IDZNLimgVk0I/RAIQhAIshNFIBP9UI4oBHYndJAW5J2SumgPagBMBF/egOSY7kkyUAiyEaW31RAna+qQTBQPYIRujYoGkUe1BRQvFV/22bxFe17l4mt+2S+Iqoqn1ipu2Z3KB3Km/Zncg9dgP3a2+upWkLLNwH7tZ3laWyg1gUwVyEg5271IHkvC9rpdMFcwVIFETupArmCndUdLp5lzundB0Dk7rncFF+1EdbouudynmQdLp3XIyNBsXC/JGYnYe9VHa6WblqoDtKY0QT1KhPF1kLmCwJ2JTupAqohTRGGEMcbniV1Ubp3REgUwVG6aqJhCgncoiaFG6d1USTUU1UNCWYDii5Ow96oki4CWUncphoHBEK5OwTyk7lSTVRENAUrITsiFZFk07K4a4VgvRT/AMt3kvDQ/UR+EeS93VfZJvA7yXhIPs8fhC1xR0STQtgQhCAQhCAQhCACEIQATSQgNOSEIQPdCEIBK6LpoBG+nJCNUCumChCKYKCkgaIHfdO6R/VCIkLexGyiE90DRdIaa8EwOOyKL7aov/6QEa+xESSSRsFQyV4mt1q5fEV7T2rxdVrVS+IoKp3K6P2Z3LmfWKm7Zvcg9fgX3azvK0Vm4Gf9uj5XK0b6BQallHIOGncutkWXz3vQsRsfemHEbj3KVkrK6g6xo3071IOB2KjZRLGnhqrqY7XRdccrhs4+3VAc8bgHu0VTHe6d1XMtt2uCbZA/Z4PYEHfN70XJ7AoiwUg5VDyNcCCmG29Ukd+qg+Rkbcz3Bo5kqhUY1DHcQtMh57BWS1Lcad3DcX7lLMvFVXSPEY6p4ZIwNB0bkBCs03TB4sKqla780ZsfcVrpWe0etundUcNxGDE4HS04eA05SHCxBVvVRXS6d1zBTB7UHS6d1zundEdAUwVzupAqondNQBUgVUM5uBCGgn1iboCkFUMADZSUUxdESTULkcEwVUTTASBumqyaEJqyIEIQt4jlU/ZpfAfJeDg+zx+EL38rc0T282kLwUTcsLGngLKqYTQhAIQhAIQhAI2QgoC6EIQHBBQhAIQjRAIQUICyaSFQ0ckkIA6JpJoBP9UihQMc0FF0KgAsnoBdRvsjfdBLdGmyXCySipov7FG4tog3uqiQSvqEA8eCEBvdeKqdaiTxFe0N7FeKqPr5PEUFfiV1ly2jy39XUdq5Hcqb/wAPcoPX4JphsftV9UMF+7ovar97DtVG3ZFlKyLL5z3o2Ssp2RZBCyLKdkrKohZKy6WUXuaxuZ7g0cygjZRdG127QVUnxWGO4iBkPuCzajEKie4L8jeTdFvjwtYvORrTVMFPe8pB/habqhLi8pBEQDR/ERqs5JduP85PXK898TllkmdeR7nHtKghC6eMMjENKp/s8lWurWI/andwVO6rL03RWV7YJ2tcR6YNvYtePGoo5XwzTASNeR6Qtx5rD6LHSoHa34qpiri3E6gcM648ptdZfj28VbHIAWkEc2m67Nkjds4XXztkxYbsc5h5tNldhxeri063OOTxdTqvZ7pPVeVp+kThbrInDtY6/wCi06fHqaTTrWg8njKpitgFSCqx1kbwDw5jVdmyMds4IjrdSBUEwVUdAVIFcgVIFVHQFSBXLMpByI6pWBUQTy96YB4n3Kolq38XvSEu/oO0TAAUgqyYJPYnZIJrUxDTSuhbQHYrwjtv85r3Z2XgyQRp2+aoSSLoUAmknwRQhCEQJJpIpppIQCEIQIJoQUAkU7oQCEICoE+GySFAcUIBQgfNBKW6CqGEHuS7E0AnwUU0BfkjdCBxQCEBHtUD1RxQN90XVA46FeJm+uf3r2rjZh5LxUv1ru9Bw4lTf+HuUOK6P3b3IPXYN92xq9dUcI0w6LuV7moPQWRZSRZfOe5GyLLjUVkFOD1kgv8AwjUrDxLpQ6ke3qqZrmu4vdr+i3ONqXlI9DZV566ng9eQE/wt1K8+cVqK+FshcWMeLhjdguIXSfyv653+k/GpPjEjriFgYOZ1KzpZZJXZpHuce0qKS7ThI53laEIQtMkUIQiBCEIMjE/tR8IVNXcV0qR4VRVRv9Fj85UDsaVXxkWxWfvHkuvRY/SZx+Qea545pisvc3yXK/7Os/1UU1FNVk7lSDyoJorvFO+Mgxvcw/lNlfhxisjt84JByePispCmGvS0/SMt0ljc3tYbhadPj1NLYda2/J3oleJDiOKfWcxdTF19EZWMeAR776Lux4ds8exfOYql8RvHI5h7DZX4caq493tkH5hr7wmU+PdAAdvepgrylP0ktYSxvb4TcLSp8dppbASsvyPolExtBykHKnHVxvF72C7tka7ZwKJjuCpArhmR1gV1MWAUwVX6w8ApB55pqY73RmC45lIPV1MTc45TbkvAwG8DT3+a92X6HuXgaY/MN9vmVvjdLHVCEcVtk0JJqATSTQCSEIGhJNAIQhAJ8EkXRRZLVNCAQgIKoEIuhAG6EFAUAPcmo3T1QAF0wgJoFsn7EtikqGkd0xsl3KCX6Ja7IbxRxVAEbIujdBF/qu7l4uT6x3evaSG0btOBXipPXd3oOXFdH+s3uXPiuj/XHcEHr8J+7ou5XCVTwv7uh7lbvug1KjF6eK4jvK7s0HvWZUYnUz3GbI3k3RU0Lzz+cjvedpHUlZmND0Yj3rUWbjQ+aiP5j5LrI512ww3w+Hu+KtKphBvh8ft81cVAhOySgEJpIEkmhEJNCEGTi4tMw/l+Kz1o4x9ZGfylZqqNvoufp0o/6/ijpBpir+1rfJQ6MG2JOHOMo6SvyYrsbGNpuufL/Z0n+qhdO64iZp4qQeDxVxHS6d1AHtUtLIJXRdQOiMygndO655ky4aWFlRO6d1C6d1B0DjzUg88VyBUgUFmKoliN4pHsPYVfgxysitmc2QfmGvvCymnVNxUV6Wn6St0E0T29rTmC1KfGqOawE7AeTvRK8HmIOiYkPHVMH0pkoeLt1HMaqWdfOoauaE3hlew/ldZaVP0kr4rB72SjlI34qYPZ9Z2o64Dc2Xnoek9NJYVNK9n5onX/AEV6HEMLqPq6wMPKUWT6fGkaltjrfuXjKU/R2+3zK9cyHMLxuZIObXXXkKT7O3vPmVrhu/WeeY7JpBC6uZppIVDQkmgEcEkKBp34KKaoaBskUXQPmjmldCKaVkA6oUBdO6SEDRshCAKSZSVDQBojihQNOyQCCgEtOKEW7VQwgJWOiZ3QLUXTG6EkD4ISvbZBugjKfmndxXi3+sV7SX6mTX8J8l4t25QcuK6SeuO4LmN1N/1g7gg9jhn3fD4Va19qq4bpQQeFWuKgqoQhZdAs7GR9GZ4vgtFUcYH0MHk8JELBtcPb2OPmryz8E+wnseVoKoEJoUUklJJAkk0KoSE0IMvGRrEe9ZS18ZHoxHtKyFUa3Ro2xYDmxyu9IDAK9olY65jGodbiVndHjbF4u0OH6K10rBFdC6xIMXDvK5cv9nTj4omClk2kI8Tb+SgaAH6t7D3Ot5qn1ikJiOJWsrLs+jqGa2dbuuFztM3gCukM78wAeR3K11j3tLXOzDt1UFHrXj1mOXWNr5NmH2q21vJdWhNVUdTvbGXm1hwXG61TH1kboz+IELLNDL+B2buIKIMyeZcnRTx+sPeLKOd43YfYrgsBykCqwmbfXTvXaOVhO6mDvezh3JPfqiQtcWZTwXAu1KiuuZO645kw5UdwbqRaQ3NwXFjjsASeFlYfT1fycyvieIm7uIsFByzW4p9YR2rldFlUWoqySEgxvew82my0cPOajjO518ysYNutjDvsMft8yrxTktISQtsGi6EBUCaEBAIKEIC6B+qEKBo4IQqBFkJoFwR7UC6FFA5I1QjZA0JXPBCATQUhugdkI7hZCBg9qEkcuSATCElQHRAPag6IG90DKXsQSOClfuQRATKEkHOfSCTwnyXjHblezqdKaU/lPkvGHcoOY3U3/WD2KA3Uj64RHssO+ww+FWVXoBaih1/CFY4KKroTQstkVSxYXoXdhBV1VMUF6CTst5pBwwPWkkHKQrSWZgP1Ew/P8FpqoSaEKKEimhBFCaFUJCaSDNxkfNRH8x8ljLbxr7Ow/n+CwzuqjRwE2xeD2j9Fu4228sR/IfNefwU2xem8XwK9JjAu6E9hXLn66cPGL1DHNAexpNuS4Oo4S4jJbTgVeLVEtU0xn/JBE8Oa49xXZoXeQWadLrmArqJNC6tCg0Ls0IJDQgrLnjbEJfnLPa6watYC6q1dFFJMHFpBeLkgoMxtXM3Z596n8rJ9djXexdn4c0EZXnXmFyfQyt2LStbE+m2SCQgGIgnkVM0sBuQXA8rLkynkY8FzdlaaFBFsV2sYfVab6aEqcdGzjmK7Mau7GqK4vpIuoeGsGbLcFZYW1UvfHTudG3M4bCyy5WsYS0XzAqxE6V5jcXNNitGoxMy0Dqdw9bj7VmwC97IeCH2Us1ZSDVINTAXRjLogjZmIWjh2lGzvPmVwhj1C70H2UD8zvNa4pyWUIQLLbATQEBUNJCEDQkmgEIQgE0t0cEDQkmBpdAJ3SQgaOSSAFFNCEbdqoDohCB7kDST46IKgWwQhHBAimUaIugd9LKJQjgqHxsi1uCEIHf2JIOiLIOVWfosun4T5Lxp4r2NZpRzeArxp4oOYKncF2i5hTZ6wRHtaH7HF4Auw/VcqO4pYrfwBdexRXFCaSy2SrYiL0M3crSr1wvRTeAoKOAn0agfmHktZY2An0qgeErZVQk0IUUJJpIhIQhAIQhUZ+Mj6I3xhYR3W9jGtF/UFgHdVFzCDbFab+YF62tqfklRDIYzICxzSB7NV4/DjbEaY/wDY3zXra/WWH+oLnz9b4+OYxbD5frKYj+kHyT63CJOOT3heblw6pdVzCmikMbXGxCvUWGyG3WskJPAkhTovZquocPnFo6q1/wAwKgcDv9VUtPeP7LGqIH/LXMgcAwaG4vYqvUVMtHUGI6kAG4uN1OtNjfOD1LdjG4dhsomgqWbwuPdqsWPGp27SSN/qVuPpDUt3mv4mgplTYvdTIz1mOHeFGUei32hQj6TSfi6p3vCsN6QQyC0lMx3cQmVfiqWqJZdXxiWGSevTOb2gf2Tz4RJtM+M9t1BmPZ6JUGtWuaOjlBEVa3XnZR/Y8n7uaN6umKDGru1qsfsypZ+AHuKDSzM9aJ49iaOWW4WZW0zvlTnC3pa2WvlI3BHeFXq2AljuyyaM2BroycwsoyG8ytFnFVZG2nZ2lVl0Y1WI2KLGqzG1RXSNtrKND9nPjd5rs0bLjRD5l38x3mtcPU5eLKLIQujmOCaSaoEBCLIDvTQhA0kXQgE7IQoBAQhUCEIQHNPuQhAJJ/ohAIQhFMpJ7o2UCRdCDsqC/NI9qE1AkI4o7UAE0gdNk7qgKfBRT7kHCu+xzeArxx4r2NefoM3gK8cUHMC6mBZ9t1EFSBu/VB7WkH0WLT8I8l1J0XKm+zRAfwjyXTig5JFCSw2FyqtaWUfkK6qEwvBIPynyVGVgJ+dnH5WrZWHgX2mUfkHmtxECEJooSTQiEkmhAkIQgo4uPoDu8ea8+d16LFR9Ak9nmvOndWI7URtWwH/sb5r2Fb9bB3leNpjapiP52+a9nX+tAfzHyXPn63x8RwIl0tQ/8xV6qcGQ5zoI23KqdHmfRpX83FdMWfakLRvI/L7AorjhkWehkc5mYl12j8x4rgcEiqq+aWojDrG1iTqAtakjEMEbD+Buc952ViKL0u0+k74Kbi5rxeN0LZK4U+G0gZHGLFw0zO71hzxvgmfFJ6zDY2X02aBmf5trWhvZu5Zf7C6nNNK2N5vcutqVqc2bweE15fopZXfhaV6/EMMMtZH9Ee5jWgAjbVdpMKpoadxMTQewbK94nWvJR0lY6N0jY3BrRckmy4tqZANHleyfhb62jEcbjHG4gEt3I5Ly2M0cNDWfJ4JDIWj0yeB5KyypZjiKyUbkHvC6sxCVu3DkbKihXImteLG6hm0sg/qVuPpJUt/ek+IArzwRmsp1i9q9UzpRJ+MRu7xZdxj1LNYTUsbu4rx+co613AqdIdq9kK3CZfWgezwlRNPhEz2ubVSRkc14/O/mVLrX8Hke1Oi9ntG0FO76qtjd2Fdm4bKPUfG/ucvE/KZWmwkuuseIVLPVefYp0p2ex+RVDf3ZPcbqjSAhkjSLESuBHtWRFjGIxsz5pMnM3stTDJHS0pkd6znucVeMsqcrq2gIQujB7JITQCLoRbZAIQEIHbVARshA7oJRZCASQmd0BshAQgaSYRy4oC+iAlZCB7o4oQOSKAhBIG5t3qD54m+tKwd7goJ80FV3V1K3eoj965OxWjb++B7gSqLiCSFnHGqQDQvPc1c3Y7APVjkKg1ULGOPD8MB9rlydjsh2hYO8qjeui688cbqTs2MexQOL1h/GB3NUHpE7ry5xOsP793sW3hcj5aNjpHFzjfUqjpiB/wBvn8JXkDsV63Ej/t8/hXkTsUEApt9cd6gFOP1gg9rBpBH4R5LlVV0NIWiUuueAC6Q/VM8I8lj4/wDWxdxQayEghZbNRfqxw7D5JoOoKIxMEP02Qf8AX8VuLCwc2xBw/IfNbqBoSTQCaQTQCSaSASTSQVMTF8Pm7vivNlemxEXoJvCvMlVEojaZh/MPNe1xD1Ij+b4LxLDZ7e8L21d9nYfzfArHNvi74EMmGBx4klQqgJ6qmi/C0F7ip07hT4NFe+rRt2lU5alrGOmLXAOtE0cbblYaxrxHrLfm9J3dwCtj0GE2u74qhhbxLG6VpGW9rA3tZWZZXCUNaL5f1cUV0Y277bhn6ldXjNpwCi20MWp158yjNZmY6LCh/rBjTYcSucbWl5lcPRbo0cygHMLA6u1J5BQmlaHhn4Wjbs/uURF7S2LLCA17vUHAdqw/9NM6xz5bvcbuJJ3K9DTscXda8em/RreSmbGTKzW255la3EzWDT4NB1Y6ymY0nWzhc9inJgdGZLGmi23AWzUZW7C7if1UbBoH8VtSnamR5f8AYdPJUnLTujbvkc2w9iuR4FQEkOhju3QrZzOdGTa9zljHMpRRNa4NbrbVx5lO1OsefPR+ikL5DTuYB+EOIVKmwGleTn60kcCbWXtJGtEovu30j2LpkDxfq25nam4TtU6x4Sp6PN64uhc9kewBaXd+qkzoyD6059jV7aFrXENaBlGp7UpIWxkdWAC42A7Ve9OseOHRuFkYe+SQgmw0VqPo9FGwvc1xF7C5XowwaRjW5sD2DiupjHUhg110PxU706x56fCOtg6izmRm2qrUUPydksP/AByubdeoMI9Ea2Zr3rzrzlqawnYTvK3wu1nlPiSFnOxmmGwe72KDsbiG0Lj3ldHNqpLHOOH8MH/2S/a1U/1Ka/sJQbSCsYVeKyepTO9kZTLccc0u6mRoAuTlsg2Aiy89QVtZPXQx9a9+Z1so4r1LaCqP7l3tQcEcVbGGVZ/AB3lSdhkzADI9jQe1UUkcDqrXyJodYzt9jSpCkhFwZnG3Jqgpo81fFLTDUulPuCk2ClH7t573oM8JrSEdMNqcHvJKkOqG1PEPZdBl2Ra/P2LW6220cY7mhHXycDbuCDLEUh2Y49wUxSzu2hf7luUL3Pa8uN7Hiu8srYYnSSGzWi5Nrorz4oKo/uXe1cq2hqYKKeZzcrWMJvfZegpa6nrM3yeUPy7jZccabmwatH/S7yTVss9fLTI9273HvKvw4LWTMDgzQrPZq9veF9fgaGwMAAHojyRHzpnRmucfVP8A8Su7OiVa7g73L6DmA3IHtUTLGN5Gj2qDxDOhlSbZnW7yrDOhTtM0g969e+RkbMz3WbzXE11OPxE9wQeeZ0MhHrSj3KyzojRNtmcT7FswVcU8mRgde19V0mnigaHTSBgJsCUVks6MYczdhK5YrgtBBhNVJHCA5kTiDfsW+CCLjUFZ+On/AGWt/lO8kR8uXpsI+74/84rzK9LhH2CPXn5rQ6Ynphs/hXkXbFetxX7tn7l5J2xQcwujNZB3qDdSAujBaUDtQezj0iYN9AsbHvrovCVtR6Rt7liY99fF4UGuhCSy0aEJcUGHhWmKW7HBbqwqDTGLdrgt5ECaSaKaEIQCSFF8jI25nuDRzKBlCrmtph++b7FA4lSj95fuCInX60U/gK8wvQvq4aqnnZGSSGE6heeKoBuF7et1o4z2t8l4de6kGaig7SxY5/jfBZqGMFFDHJKIhpqewLPqooZJW0zZLysb6DP4nHmu2Lkumgjy3aBqeWv/AKWXRCTEMajJBDBIZCRyGyzi9vx6XD6cYfhzYst3tu51vxOXPDIZHTSTzXDiSACb68VDE5HvkiooXPa9xzOc3S3tViqmbQ0jWRi7zo0His2416PlBqKzq2NBYzdy511UWPbFHYu5FdM7aakMsoawht3BuypQVT+okqZnMyA+hpa5WZDcdqmrMDo4WtD5XeuAduxWKWHN6cg13JWRh89RiNaJmsbG0XBs31u25WrVTSRFkUWl+PNKkurL59ckesjtPCFIPjgj0N3KsWPpKd0mUl5FyeSzYnVM7nSyvBvs0bNHLvTWpNaTJszy+1zs1SHzhAvYHifNc4QcpadXW9I8uxVKqWd2aFlow4ekXaENVMXDOHuvG3T1Ix2c/arDC2BmvpO5cys2nimgpnzWMsp9UDgu9E2eUAyvJcddvVCMxcgbnJLjcA3J5lSqperZkHrv37Auc9SynAYASRwChSsMj3TS62Nz3/8ApRVyGPJGAdzqVVlqGukc+97XYwD9Sq1XiReDFA05naB3xXCN5bE6XLZrPRYOZVzCfWjDpd/4j6IXfQf0hVKIufH1soDbcByT60uu6xWbVyrDXAgnmV5iW/XVwO/Wv8l6SICwAG5XnJ9auu/mu8l0/ndY5+MnoxRQV2KiKoZnYGF1u1e1jwXDY/Vo4vaLryXQv76d/Kd5hesqq4srmU7RLlYM78jbl3Idy62458eN5XI7imo4dBDCz+kLpH1JOWPJfkAsjEK0mqv1TmtEBks8WdoVzwqskiq2/KnhzJIesGRh9HUC2neiWY2TUwjTN7gh8jZqWYsvYMcNe5eUnrqkMqIusIkL3OjcBs0E38v1W5g8j5aSuzuJtI4C/AZQiPE9Hvv2i/mfAr6W97Y2Oe9wa1ouSV8zwHTHaL+aF63pBVyOqG0YY4R6E2/GluR0/nwvPljUw+udXZ3thLImmzXE6uTxD6puv4lQhxGqjibHDhb2saLAaqU9XO6hfNV0/UdW64HMWWZy1v8Ap/Kz7FVlbTSVbqdkl5W3uLKVVVw0cPWzOsNgBuSvOQg0xoq9x9KWVxk14Eq/WgT9IKWGTWNjM1jsStuCxHjkEjX2hmzMbmDS3Vw7FzGPF0hjjoZnPAuW8VqBrb5souONll0mvSSsPKMDyQWhiTvl1NTOgymZmd1zq3sTwzEXVj6iORjWPhdawPBU5jm6UQDlF8Cohwoekjy7SOoZm/z3ILrq6V+NCjiDerYzNISNVQpq3FK583yd8LWxuy6tXbAQZjU1z95nkDuCz8IpqmpNSYKp0AEmoA33QevwYyxUTjWyMMgd6ThoOxW3VlKBZ1RF/wDIKjR0YqMOdTVD3P2zO2JI4oHR6h5SH+pZu/jrwnC/7Vl14hoaptXh1THvrGDt/wClpyV8eIYFWOZpIIXZmctPJZWI0tIKltHQRF817OdmJt2LU/ZzMPwOrA1kdC7O72HRY47r1f1nD/5/fXzeL6yPxDzX15v1H9HwXyGD66LxDzX14fV/0/BdXheediERp2TjMWPk6sacb2UJK+OOvbSFpu78XAHgFnMwyT5LG7K/rhPmLS7TLm5KcuHVMwnlMuSV0vWNZpbTbXuWR6LG6g0uD9eG5suXRZNXVPjdDFC1plmNhm2GmpVzFMN63C3Fj3CWUNzZnktHcFmvo6mYRPfIxs0TrsLG6WtYgoLeD1c7cSmp5mNkkZEXtLNMw5LRmmq6iFzJMNbkI1zyBU8Eo5IsRfUTPL5Xty3y2AHILYq6cVUPVOkexp9bKd+xSunDlJfrMwCSqJkYdaZpIaSb2PIHirOPn/Y63+UVeijZDG2ONoa1osAFQ6Qm2BVv8opxmL/XlOV2PmK9LhP3fH/nFeZXpsKP+3xdy25Hi/3bN3LyjtivVYwbYbL7PNeVdsVRzabOBXWM3mHaVxXWD61neg9q31B3LEx/7RF4fittvqjuWHjv2mPwfFBshrj+E+5BjkDXO6t5AF9kNxCQOAkic0aa5rq/SYi00BzkAueW5dyRa3xWG5NYkdRVzMD4MPne06g20KjNPXU7ojU0ToWSPyguK3qLEvk2G00QAJbTBwvxsqfSSp+VYXSSFpBEzXE201ummPNwEsxgkbhz7e4rao6DGa6mjqIjA2OQXF91ijTGiOb3D9CvY4ZVup+jdM5jHEiEkEeKytSfWbLgmMRwySvqYgGNLiB2J4TS1lVQRzOYXZ9Q4kahaTsSfKIonfvozcewqvgtcIsJw5jussGuJyNJvY2AU1ZNuImmeCQXMBHapCl/7Wfqq1VUSvrpYoiGXkGUkbC1zouTKipjIMkocMxv6NtA4D4onjRioetkDBMLn8qqdIMN6jDQ8y5vnWtsBzKlhlTK7E2kukcMhe1jRod+KMbmkfRVbDA+JpMctnnY5rfqlrU42tCPBMGY7J1ALmjW5J4KxT4ZhTxmipYSL21bxVCSnqXYjO9psxzHWve2rVYwillFM0F725Jsx7R/miMx5eeNsWLYnEwBrRnAA2Cwl6KuFukWJN5h3kF51aiA7L3LDmoID4PgvDcCvaHOcFjMd8+Rlrc9Fjm1wSxh2WSQk29Gwtvsu3RyBsVM6dwtfXXkFk1dNXzSOmqIjZ1gS3XTuVqSqqnU7qSnpHtiaQA7iQs/iz1s0LesfJVSEHMbg9i5R2q61072+jHo26qVdY+KhjpqeCZrdGlxbwXJ2JPjw9raOlkdIPWzD1Tz7VhvV+sd187acEW3cFQrmurJo6WIAQxm3fzK50lRMaSRrIZDUP0L7bDmrEEzcNpWubSyufbiOPMqsrEzvkFO2GBoMrtD2BdaaD5HSmaQZpSLtaTxWdR1ofUulqIZXutdoazQlVqrEMSrZ3Rvg6uE+ibNuWhAnSzVdS6d8jjGDZrQ42e7n3K/h1K8vL3G8h4jh/7VRrjnaHRPY1ugGQn3q1+2W0lORFTyOeTpdp0H90FnEKg0zRDCDfi5ptrwCpUlLJU1PXVL82Q3cTx7+5UZaurmnjIpnNadyWnRakk/UQtgiie4O9Z5abK+J66ML6uqLiLRsNmAHdahcykgLnHXj2lUKSop4GAuJDiNBlP+XXGpxBlVKY2MlDWcSwgFZaWITJWTB5AHKw/VdsQrPkUQjiaC63K4C50lbBDS9Y7MHnXIGkmyw63EZaklzIHknZpB/VMEs9bV1YawlhkFnEWFmrVJl+UsggzsjYLFw2PNZ9LWCnhkkMUj5joQ1h0V7DK1kkb5ZmmMNJs0g3IS6vxarJnwMjhgHpv1JtcAKrNVVDapkMHrG2Yltxrv+i5jE2SukmeyVp1ytLCTZKlxOkcQ9xewk2s8WN1JF+f9bDnmKB77XcBoOZXmIy5z6kvuHGQ3v3LTrcYp88MLDmDt3X0CzWua+aqLHBzTIbEcdAunD1z5+KnQ377P8p3wXt5YGSyRyElr4zcOG/d3LwfReoipsaD5ntYzI4XcbBe0/bGHDeth/wDkulc5c8c8Rw/5VUsn1uxmXR1ri+x5qOF4e2jqM7GOF25bm5sOS6HHMMH/AJsPvUT0gwsf+bH+qIDhEZcTZmubhzOqtQ0raaCUNt6YJNhbgqR6SYSP/Mb7AVzk6T4TkcPlN7g7NKDxWB6Y5R/zgvoeJUDK6DKfRkbqx3Ir51gzgMapHE2HXDU96+lmpgbvNGP6lc2NTleN2K2EzVTozDVxOa+PQPOzgq3Slk0uFiKBpc6R4abcBxWj8tpRvPH71Vraulmja1tTGCDfW6kmLz59rrzNVgUXyR3ycOMwHo3dxXSqoaqUUtVCQ2qiYA4E7rVMtK3erj9x/somrohvVt9jCqwrUQr3SF9YY2stYMZz5pUtFJFilTUvLckoAaBurBr8PbvVOPdEVH9qYcP30p7oig5mhecZFbnbkDMuXioYvhhxDq3MkEb2XFyNwV2OL4dwdUH/APmj9r0J2ZVH+gIOlHTtpaWOBpuGC1+fasyPApYnO6qukjDjchostAYnTH1YKo+wKQr4T/41R7SAg0sDhdT0ZjfK6Uh3ru3KvTMMkTmB5YXC2YbhZEGKMhaQ2nfqb6uC6/tkH9yf/kgsUGGQUJc5mZz3budup4qbYTWH/pf5Kmca/wCj/wCyqYni75cNqY+paA+Jwvm20UkxrlyvL14GD66PxDzX15mrR2hfH2Etc0jUgghejHTXEAABDDppsVUe5+SQf8YUhTwj9233Lwh6a4kdo4B/SoHplip26kf0KYPfSwtlaGkkAclEU0dgPSPtXgT0vxY/jjH9AUT0txcj65o7mBMH0bZC+anpTjB/8m3c0KB6S4wf/MeO4BMH01ZnSM2wKt/lrwR6Q4sf/Nk964z4tiFTE6Oaqlex27S7Qpgqr0+E/d8XcvLheowr7BF3LQjjP3dJ7PNeVdsV6nGj/tz+8ea8s7YoOa7U/wBczvC4rvTfXx+IIPZhYWOn6VH4fit4LBx77XH4Pig2vkL3x5XvJda17LVw2BrKZ7JHtA6zOAbDhssgI3WMb3F3DJsNdh0BqKmJsrYzGQ5wuBcqv0jqqB2DRQUtRHI5krSGtNzbVYL8JmcTYRi/G5UBg04IOdiuJqLtMcH8z4L0+C4vhsWCRU1VUNY9oc0tINxqvMT+jjbf5jfJWXYTKXH6rv1RHpv2tgbWtIqQXMaQ0hpT6NQiTBaV4dldHI8g8xfULyowaX/katLD4JKWExukv6VxYqYsuNCuw7NiE0zC5jnPzZgkaEOa4Eu9IOHvN1yPpaOJPeoGGP8Ah1VReoaUQ10EgkcAxoYRcWNhxXTpEyNuC1r2vDnyFrjryIsFnAADQLlUxGaB0YNibbou4vs6XULY2tdFMSGgHQckf6wogLCnm/RYTsNlde74xf8AKofsh3/IPcoiRq212NVVSxpa2VhIB32Cw1v02HmnmMheCMpFgFgHdaiEvZ53N6OB7DZwhaQe3ReMXsYzfoyP5Cxz8b4MOfG8QgmMb5SSO1RHSCtH7x3vWyej8eJNhmMxjJZY2bv2rjJ0afCXGC07QNLixU/xiyWs/wD1BWn8RPtQOkNYOa6UnR2pqXFuYMIOtxsp1OAVlHJZ8eaPS0g9Uq5xZ+uH+pKsfiIR/qWrI1eSFt4fhEbW3kjDz2i6p9IKKjhpg2Gmb8okPolg2HEpkPqgOktUNnH9EDpJUgk3N/Ys5mG1TzYQu9osiqw+ekLRM0BzhcAG5V6xNrS/1NVXvmN/Yg9JakixN/YFi5OwqTY8wNk6w2tj/U1Tp2dgTPSirI1P6BYpjyWujITqAnWG1t/6oq/8ASHSeqBJFrnfQLEy2vwQAr1htbn+qKvkPcFEdJqofhb7gsWyYCdYbW0Ok9W24AAv2BMdJ6tuzW+5YoCkAnWG1sDpPWXuGt9yj/qKrNx1TDfXVoWYGrtFGXGwTrDavsxyteQ1sDD2BoV+gkklZO+ZuWQvu4ctFxoKJzPTda/BWaYfPVQ/7PgFJhXn2QCRkj3OsGmyj8m19dg9q3ThVLr6B11tdH7JpP8AjPvWmWA+ENaTnYbcAdVDIf4T7l6MYVR/8f6qX7Mpf+P9Sg8yW23Fk8jv4SvS/suk/wCK/tTGG0v/ABD3oPO0ulXD4x5r1irMw6lY8ObC0OBvdWrKgt2JW7FJG6BWunYIsmoFlHJLK030Cd/amNFRHKOSdgmkoC21kxui9kIGkbBCSoFwr9KGfwHyXdJzQ9pDhcHcIPKUAiL3dY7KQLgn9U3upn59wASRbcr0P7NpL/UNQcOpB+4ag859F/Psi9LmGjyF6QYfS2+pZ7k/kFJb6hnuRXlpCwv+bBDe1HVnm33r1HyGm/4We5P5FTf8LPcojyvVnm33qJFjbfuXrPkdP/ws9yfySn0+ZZ7kV5QMuL5m+9HV/mavV/JYP+JnuTFNAP3TNexUeRXqMMFsPivyXf5PCNom+5dAA0ZQNEFDG/u13eF5d2y9PjmmHO8QXmDsgjZdqX7RH4guXBdaQfSovEER7NYGOAmrbYG2Vb6Tmtdu0HvCK5pJoWWghCEGDW+jjTT+dq3zusDEtMWae1i3yqgCaAmikmkhQCXFNJEJCaECtoV5B3rHvXsAvISfWOHaVURXsaX0ujQ/kleOXsMO16ON/lFZ5+N8Grh4tQMPHIAr0LBYAcTdU6XSjgbxIB/RaNM30ieA0XGuk8d2sazUNFz2KT42PYGvaHDfVDdXdyTzw4bnuRFGfKzMY7C5sAOa4y0bJoCwgdY3XORx5LsXdZIZOH4VNj8kRe4aXsBzKopfJskGU6O4k8l56thixKvuy/VsGUO59q9FM51RI6Aas/fO5/lCT6OOKAugha142F903DrrMpei9FU6Z5Q7mDsvLVdM+krJqd/rRvLSvqFCwNp2mwDnC5svJ49grXYvLKC4Nm9O9tL8VucmLHlHMc4GwQ1jwAMq3zgDj6k4PeEv2JMwi72u7Bunapjz5ie5x0PuUhTv/hd7l6GPB5muzXaexXo6eojFgxO9deP8e368k2lc78DvcrUOFzS2A07wvYU1o2u61rXPtcNtt2lWGxRAZnA87ALnP7W3MZ5fy6/ryQ6PVB/HGmzo/Pm1c23YvVAt67LG3Nw158vYrnVANaWxgZtB2rfes9XlmdGw0NdK42PJaFDgNI6TIc1+BBWzWMGWJjdw4E249isxQdW0Mvcke5TtavVjy4bHBMBGZXMtc3WUG5KyrFtOsGn9IXpXTiacxx/VsO/O2689OLYpWj87T/8AULXG/U5eBNJMrq5gJpIQPgi6LoCAO6e6SED46JqKd0DCChJA/agJJ8EBsUIsjigLI2QjioBCfclsqCyEIQHBFtUcUIDbvS4p9iECsgAJpKBJ8EFJVQUxuhCAQUkIM7Hfu8+ILzJ2Xp8e+7j4gvMHZAuC7Uf2qPxBceC70Q+lxeIIPYjQBGyAgi+yDkhJCy0aChCowcW0xJp8Pmt9YGNaVzD+Uea3+CIAmhCihCEIgSTQgSEIVDC8fN9c/wAR817ALyFRpUS+M+aIgvYYR6XR9o/I4fqV45ewwQ3wJo/K4fqVnn43w9bVJ9XD+WMLThbkhF99ysyi9JrBzDR+i1nGwAXH9dEgQG695VOSZzw5rRq479i4YzVupqP5s2kkNgRwChRMmdTNMz3OkfqSeARHbkBtsuUk5kktGLNb6LO/iVnV9TUOlLabrGtHo2AtpxKu0cBjp2umc7LbT+J3YjVmO8UYjbZvDcnYLrFAZ3XdcMHPipxRGSzpBlYNmBWr2HK36JjJgAANGg5LjVwfKICLtHIkeS7bb6nlz71m1teXSGGnILxo5/Bvd2poqyMbG4xMOaQe4dpTjpoWxCaTMST6+xd2DsUmRRU8fWTkkE3DfxSHtTfLleJZyDLb0GcGBaZTkjihBc4HM4XDSdkqcudGZXi0Qtl01cq7XMmJmqHhtODqSfXK51WJtfMYYXhoAsXAbdg7Vz58rPkakWnS/PEsY0POrjwFuajJIXOyMdY2uXH8I5954LNFb1kjo6djnPaNgLj38huea0aCJzo88muuYn+I8ytSZEtWaWBjG53+gwDjwH9yu7JDI7rSLA6RtPAKn1nyhxcTanZuf4j/AGVeSpmrnmnpgGvPrXdbK3sCasjTpAKiUy+sxmje08SoVs7i/wCTwu+dk0JH4QpveaKkZC12eW1tt1jde6PMHjJJJoHuvcdtlTFwSxwR2bs9wiYRrdZlU3Li1aDzZ/8A5CtYVFDJVOI+cZT6iUHQm2uiqVOY4tWF+jnFjrcvR2WuPrF8RTSTXZzJPghCAT4IRwQFkITQJNJNA+CSOCdkCTCEIBFkcUbBAgE7IQUDSO6dkcECQd00rIDgjggpIGkNXHkhNAhumlp3I7UAlxTRw0RQkmgoBCXFMDtQZmP/AHePEF5or0vSA/QB4wvNFADZd6D7bD4guAVjD9a6HxhEewQj9EXUVwQhCjRpIQqMPHdKqM/k+K3W+qO4LDx4fPRn8h81tRG8TPCER0CEBCKEIQgEIQiEhCEAvJVWlXN4z5r1q8nWi1ZP4z5ojivXYAb4K0eLzXkV63o6b4P7XLPPxrh63sMPpR+G/wCivl+Z59yysOfZw/lq+12VrnHgLrk6qr66R+JGFjYzH6pJGugU66f5NSEhwa55DQTsFwooI2zyTNb6b9ynibo8rjKA5kTb2PNDqoYdVT4liTnSy5ooW5bNFg5egiiLnZ5dTwHALz+APEc7GkAZxe3evTE5dN3cv7oZiV9B+lvgoySshbmfuNgOCr1VW2midITd1t9vcsc1VTVtc6V5ZAdmjcqe+Hnq7PXvqrx092t2c/8AsqBqXUswiZEHOGmU7lVKioGbqmSMa0dtg32qo9sUj9ZnZLXL9rrXGYzfVo1s76x2eRgl2OYXydyjH6ET56ipDrn0tbud2AKm+WljaerIL37NB/UlKN9PE4SkGWTnvcq1J8XK2SV5bI8ksYPQFrBv9yq0U7xU5I6cN4FpFzrvrzUX4jUzTAfJ3NyD0W227e9SbLWQ1EThT5GcDuf/ANUzDWpQ4c+Odzn5YxuQw6AclYtLU1WQOyws0s08OSqVVZVCBjKVgYHDVzzrdcm1s1NRZA+Fr/xEnMXJ9Pi5X181O5sdK3KBow2FiVZwwQ0GeeeXrquQZtua8tPP1somlrbPGwbsO5RkxCI5s9ZK4u3I4qziWz8enqXPkPXGZrAdd9f/AMWbXV9IMl6gvmcbXab2b/dYoxKma2zmyyjk52i5vxOMsaxtK2zdrq9U7Y9bR4jS0lO5rrBm7rcBfQWVSeoZU4rVyx6tOThb8K80MSmH1cUbf6VqYPNJP18kpu8kXPsV48cqXlrS/RNJG66MGExskmgW4TvokU0AhCaBJgIT4IBCSEDKBujvS2QMoOiB2oO6AF9UIQdkDui6SEB3IQi9ggEE6IRuexAk0rJ8EBfgldNROyBnXVIGyOSEUydUbpJoFclNFhZCDM6QaULeecLzR2Xo+kP2JnjHkvOFABWcN+3w+IKsCrOGfeEPiRHrgpaJI70Vl09eybT1XXtYq4DovKxPLZWuvrdenjN2gqKndNIJorGx8enD4SteA3gjP5R5LJ6QbwnsK1KQ3pYT+QeSI7BNIJooSTXL5RD1mQSNzcrojqkgEFBQNJHBCAC8rX6V0/jK9UvK4jpXz+MoisvW9GzfCiPzuXkl6zoxrhxH/Y74LPPxrj6vQVAYIpGm7Xty+3/Lq5imIR0VA6TR7js0FedNXh0LQyUyF7d230uouxeiGkVMXcLk3XPG9b2HYjAaeOaWRrM19O1ZFXV1FY2RsLHPPWXsNsqqGocY3zNpG5Wi/pLk3G6u1omNj5aK9U7NaN8vyuKRkEoaBqLWtZakmJVTY3llMG24yOXnGyYpUNDjUZWnluq2WrkqXQyTPNnWNinU7NSpNZWSNknqY2gG4YBYLlUNaHtDsQJFtQDoFUnwyb5UImdY4FuY3PvU5sFaamGJtwXsJNirmJtQmZQZ7mdz1IVlDFpkc8DYFSjwFwqpGC5bHY6rvVYE57WGnY3Nmyu9LsVRn/LaUG7aVzjzTfjb4m9WylbGN7ELXwvB5BUlszLdWbFdcdwhtRicR1DeqAuOxNh9ecfjdW/bK3uC4vxSsk9aZy36fBI43ZnXdrYAiyhiGDsE8bmCzpXWyjb2K7E+vOvqZ3n0pXn2qF3nck+1eygwWMNMT4eGtwkOjkAN+qcW8LFNhleOtzU2tB4L2TcDp7gCHXt4JR4NA8OvA05SR3qWrjxoa0nZW6albKdSQOxeolwSjnpXhlO6KeIi5G1j5rh+yo6drQZLFxsNFe0dv58eG/5IYdg0TonTD0g3+JSjZ1dfUttlFmG1uxa1HG6mjFNY5jqTw1WfUNLMXqhe5ysJPsK58OXK8rvjP9Zxl/xNCSLLu4JIBSumEBpZPsRwSsgafFIoQMJqPJNAJpJ8UBslujihAx2JICCNUDA3S8k0u9A0DtS7UIGldA4IKA4I4WKYQgEjzQNUfqgDshJCKXFNB9yBugOKANEWRwQMcEkBCDL6Q/Y2eP4LzZ2XoukP2OPx/BeddsgAreFa4jD4lTCuYT94w+JB61CYOnakg8XsQvTUzrxMPYF5ly9FQOzUsZ7EVbTSRdRWTj49CHvK0qLWig8A8ln499VEfzHyV7Dz9Ag8ARHeSRsUbnu2aLlYtRi05cers0dy2J4hPA+Im2YWuvPvwysDy3q79t9EEJK+peDeZy4CUgb6g3BXeow6oggMsmUAW0uqdrIj0WFVDpoPSNyFoLGwQ+iQtlUCaEKAXlsT+8J/EvUry+K6YjP4vggqL1XRY/QH/wAw+QXlF6nosfocg/7D5BZ5+NcfXcdHIq9zanrshd6wIuDZdI+jNPp6Za/Xbv0WrQfYW+3zViEXeSsa1jK+QsDXU7nENLS1xC7UeE0zaEwTNEgzEgncBWJmjcbkFxXeEegzuulv0kZtRA1jTHEywzAD3py4XCyp65t+tfJzVyTWWnbzJcpE5qmMcgXfBApYmtpQCLvaLA9pUW0TOtFrZ2tDc3Ze67P9J0Tebr+5Jj7iVw4nKFFBjaWEtAa6Q6nsUqNgaNgbm+qbyAS3kLD2rpELNHaoOwAvta+pUahoMerb2N7c1NvFQldZriPCEGe+PrDkOlzmNuAG3xVmGJuZjbA5PSuea4wnMXS8HHTwjZWYGkR/mef0QFQMzAc1idAm0ZKbU2a0LnI7rJ8o9VuiKmTLljG41PfwCqOT5ergcTq69gPzHh7Ei3qy1gN3aOd38AkcpqQ0m7YBc9ripMDpHhu7nm5PJBapLva4u1btfmuEsMb5w3LqTcdgV05IIbOOVjRdx5BZz5y6N9Q45TJoPytWeV6zVSa5rpcw0axv/wCLFq3B2L1BH8DPirbq5nVuy6ue7bsWcc/7QmMgs5zGm3tKv86nJ1TSQvQ5GE73SGyAgeyaW6EDQlfVCB3umldCBoQlwQCfFJNAIQhAI3RxSQAKaEIBInVNJA7IR3I4oCyEIQJB11Qg3UUiUbJlIoDdPzSsmFQk0rp33QZPSH7LH4/gvOu2XoekJ+ixDjn+C88UCCuYT94w96pt3V7Bx/uUPeg9WiyLItqg8UVvYY69IxYjm2atbCH3p8vFpRWmCmCoAqSis7HR9HjP5vgreGm+HweFVMb+ys8fwVnCzfD4e74oi4hCEGfjRtQ25vC885b+OG1LGOb/AILBcg1MGNh7VtjgsLCNQe9brdgiJIQhFC8xi/3jN3jyXp15nGPvKX2eSIor0/RY/RZf5nwXmV6Tosfo8vj+CnLxePr0VGbUA7z5q3F6LCexVKX7C3xHzVq9oXHsXJ0V5/Jg/U/+labo09jVnvkMkjrbEtA/VXXuAhkdew5lP1Pxyc4Csb+SIlRY69SddQ0D4qnFKH1k7Q8FzY2tt3lTgqGvxCaMB1xx4KkmrkkuSVvYwopHB0LT+YlZtfVviqZGjLlDLG++yswTFmGmSwGVpIsrlzVl247tk6yYAcSSVfG+nALDwaSSWolc9+ZrGho047rbi2B/qKw1eOOt8rbngFmYjVhkQjYbEi1zzP8AhXbE6v5LACACSdivPDrcSmzOc1oLtGHSyizhs1s0gc5oaTo6zR4RuV3ra1lPGTmsdABxUKYMiic8kBjRlB7BxVGRsFVWhrZusyWkNttU+pkW21EdOxokcQ5+o0uuUtQ2JklRKfq9R2uXGWSmmk+UMc8uj0IIsByVOoxLrqiGBlOxwYfSYTfMSumRz1eoJutgzOaQSbuN91sUrRDG6aXQn9FRw+mzOFwA1pubbXSxWujfG+GMOLm+rbYlRXHEq59VIIIvqmnNI7gexZE9XHPWCYOc9gGUMBsG2P8AhXNlRMDNTOc5jC35zXjyCg80jIw1xbwa3n2lZz6ufHR1YZnyMpWEROAaCdz7UqTrPlcwl9YMbub81xnrmxygQxF1v4RoNVOge+SpmdJfMWg695W+M+s8sxfTCSY2XVzMIQEIBCEcUDQShBsgLp7KKaBhNIIugaLoQLXQFk0DVLigXkmjzQgSd0IsgOaLplJAhondCSA4ovqldNFNHNJBUBwSuhCoYSQAfYn2IEnvulw0QdkGR0h+zReP4Lz7tlv9IvqIvF8FgO2QJm6vYN95Rd/wVBaGC/eUXt8kHqk9kgOaEHjR6QsrmGSdXM5h/EqAOoXYOIIe3cFQeiabqYVOknE0YPHirQKNKWM60Y7HhdsJ+7ovb5rji+tD/UF1wc3w5nefNEXgUJIQZmPH5mEfmPksRy1sacJJY42kXaCSsp4I3QaeCbuW2Fh4IfTcFuIhoSQimvN4z94ydw8l6Rebxn7wf3DyRFBej6Ln5mbxjyXnF6Loufm5/EPJTl4vH16SlP0MD85812neWUjiN7KvTn6KB/2HzXSrkZFR55Bdt9QFydFCke6StJdoARoNtArteHOw17WtLy4gZRudVQoqiOarlELbRs1F99QFbxGd8FJGY35HZhqkhbPxm4VC+OaV7hla59gO7VXcOjYXSTNlzl51b/CsvB5XOiqJC4kXc7Xn/hWhg7XR00jnNykuv39q1UmuFfVUwdIHwOL89i4cR/gV2qnbBRRmFos4tytd79VjVNO+SaJnW6yPJvbYf4Vp4ixkgijfq1oLt038Wcbq3hU5qaXrXMawyOIs3ldarPNZGHZYaWFo9UAla2YNhMh2A0WGmFj+JNY407Y2l/4XnW3PRZVJDNVV7XvZYucHEg8VPE3RNqHEm7nHW+vaVfw58UJzyODTa+varCz/ALWjWxvdS9TCWi1r5trBVKKjEcE2Z9nTEkuHAdiqy4tLO6SOOB4YSLPvuFznmqzVDVrYcosy/mn1nYtvEFNSuEpzX9Kzt3clUw2GNtQ2SQNDtTm5KpUuo3VT5KqcyX2bfQKcWIuLQykpJJDzDdFcTXqJqymp4eqjlbe3pFeVlqJ+tcaeJrGuvkJdqO1TfS4pVEGVsUA/MdU/2VCNautkktwboEw1RMUURzT1fpHUgG6QFPI53yallmJOhsdFdM2EUXqRMc4cT6RXJ+Pvd6FNCddraLTLpHS4i5oDYoaZvNxuVKnhfBWyskmEruraS4C3EqmZsTqgXeoLX0Cs0UToalwe8vc6JriT3lWJV5O+iVkLbJ7p8EhxRwQAT4pICCXFJJCCXBF9Ek0ANkIQdQgY0TST2QNLdCEAlsmlyQMIS2TQCL6JIOiBpJ8EkUkwi3tTQJF0bBJA9hul2oQDqgL3QhCB7JX96L6JIMjpEfmIfEfJefcvQdI/qYfEfJefdsgQWjgn3lF7fJZwWjgn3lH7fJB6j9UfojihQeL1FjbQqbHW7laqIWNpw02zXuAqmWw3RVmllME35XLajdcArzub0bH2LUwyfrIy0nVqDtiutA7vHmpYMfoDfEVDEjehf7PNGDH6D/WUGkFnvxiBjywtfcG2yvZgBcmwWDXVMTnvZTsABN3PtqUFeV5fM9xNyTe6jIczRz4qIKBYuAPFEXcHfapLeBC3gV5mleYKprjwNivSRuu0FUdEJIUU7rzmNfeDvCF6Jeexr7efCEGevQdGD6M/iHkvPre6Mfv+9qnLw4+vTU/2cfzCo4iC+gyg2J2RAbQ90jlGvkZHSNL3WC5ujPwqIxTzF5Be52ttlexUNMDA4XDQXa9yo01VAyZsjXaS33Sxeu65zI6Y5m29JwF0X5HOltFhvK7QPeVpMkbHS8gBxWRVOfURFlPG6xIN7W2Cm/rZqeOOpkbEGbm+pROyUb2y18QBILARYrliNbIasMYCWXyuIF9FE1GG07r53SvHJNtfNN6NHQOIPEhDtWhDXxRMjaLvIvcNCnV4nVTxBrXCnjvrf1rKgygxSYfOPipm/qugwanHpVVVJMeIGgT4m1Ve/D4yXTydbITe97qTawygMpKF8naRorRkwqhHoxwgji70iq8/SSNoywtce4ZQqjoKPFZjd5ipm9p1T/ZMA9KrrJZTyboFkzY5VSk5LMHdcqsXzVDvnJnuvwurlTY3zPhFD6kUWYcXekVwm6SC2WBhI7PRCqUuBvnhc/awursGBxMhJlAc6/PgmT9NZ8uJYhMwvaMrb2uFxbT1c8gEpk14leoiw1go3QZcoB343ulUhlPTF4YSb2A47pshlrKp8CBIe51239IFXYMKjp3h4GbNq1vIK/QASU7SRo9+xXc2FWeTGFTVxWZCWZTs0F3tCp1DRHieUCw+Tt8ytF7vm+5nmVQrSDjBtt8naP1VnqXw7oSTXRgBAQO1NABCEroGSi+iRN0cUD2QkndA79qe6Sd0DQkmgaEcUIEhOyECT3QgbICySaEB5JcUykijihJMIBBQUcECQhHBAtLJpHVA2QP9Uk0cUGN0iPzMPiPksBy3ukX1cPiKwXbIEtHBPvFncfJZwWlgf3g3uPkg9Pw2Ra2iQJt2J+1FeYrY5OszNBLSOCrtpp37Rn2rYCkFkYz6Kdo9W/cVdwyIsLrq0RcqMAs82Qw8QH0KTuXDDamKnpCJXWOYmyrV07nTOaSbA2AVIm6o0K/EHT+hFpHx5lULqOqk1pPBAIHrdysRUzncFzkjMUjmEWIVEn+k0PG/Fa2GVOePI46tWRG6xsdiukEhp5weCI9GCmuUUgc0EHQroooWDjf27+gLeWDjf20eAIjOW50ZPpT+xYa2+jXrz+xTl4vH1pPjrHySCORrYTITcnbRFV1JjaKmsBLfwg6LExmeZuIzxtkcGXGgPYFnB7r7371mcWrW711BH6jHykbcF0ZWVUoyUdFoeNlkUlW2F+Z7L22styLpDHFSta5znP10aLJYkpjDsWqPr5mwN5XXVmBUrTepqJJjyGgWbP0hneT1UYb2nUrPmxCrn9eZ1uQ0TKux6fNhdCPRiiaRxcblV5+kkLBlizO7GiwXmcrnG5Nz2qbYzxVnH/qdmjNj1TJ9W1rO06lUpKmqnPzkzj7bKTYHEXyG3Oy06DCRPrJdo7FcibWM2ne82GpVj5BM2QMMZzEXXo8PwcNOcDMwm4J5LWfQte6E2yhpN+5TYY8xR4HJJrIHC2tltU2GRRNaMgBvYXF7rQ6p2Z3VGzbW158F0YxgBvqWCwPes3ksitFTua12WxzW2HsQ2Fj5XHZpcP0VjOI6d0nIF36aLk35qDXcRkqNJN1iB/icq9dCyZ4jkJDSRtuu4e0MhF9BqVCSzpXOdra5UoKWNsXVMbqBci6ryzBstQSdcmnvSlqWQvhzucLjgFRq5H9dKGi97BNanGu08xEcj/w2YFXkdmxFrucA80SvAp8z/TDpBcA6qLnNdXNLAQ0wCwPerxv1nlJI7J8EI0XZyATSBTQF0JXSuglf3pXSKLoJJhIJoHwQjdCBoCE0DQldNAISKEAmAhCB7pbFCEUFJP8A/UIETZCf6JIBCEFAkeSCLICBIsnsUuO6BjfVLuTSH6oMXpF9XCO0rCct7pH6kHeVguQILTwL7wb3FZrRutLAvvAeEoPS+Sd0hsg7qKyQpBQCkFFSA1UWNyyHkpApjdBXraeN8L5C302tvcLhhMUckT3PYHODtCe5Xan7LL4SqeDn5qXxDyVRbkhjedWN07FWZTN6yyugXcuTtJlB3jhYwaC6zsYiyyNmA0Iylag2UZ3xMj+dtlPAqjzliANLXXQ+nHfiFcrZKeaNrY2kFux7FSZdriiNLDKi7ercdRstIG4XnIpOqmBaVvQyB8YcNig7grCxv7Y3wBbSxca+1M8HxQZy2ujZ+cn7gsVbHRw/PTeEKcvFnrjjA/3Sb2eQVQMB4K7jA/3KTuHkuELLuCTwvpR0LpB6LrHtSnoZqdodK2zSbAhbdJDsSF0raX5ZkhzloGu3FLcR5wMBXVkOY2bqtd/Rqrja58ZbI1u9jqpYbSXqmROYbuNr22U7Rrraofs2UMa8gZSbLRgwTNFnGYuHBbxoWSDIbOY07jzV1kbYGgN9U63PFTsdWRDhnWUhYPRBOpsr0dAIW5Q8HhoN1ZeDHYbl2tuSlJaKw3cG3KnZcDIgYzY2ayzbcwF0iALnOd6rRcocOrhZHx3K4zydXTAcZCstGzSMOP4iXf2XCpkMdKSNXOOnkPilVVDWtLWEB18rQeNh/crMxF08jWsjzPDLklvCwt53RL8XqmW9OI2+sSG/H+yrVU72sffLmGVg7+K50jXytia43LG53Fx1P+AKqHup6ol7GyE3eQTpZVNWZa10b4W9WHWGwNuOivvaTSVJAu7JlHes6J8FTW2dAesBu14OgtwV+qf9HhiYfSllBNuQ1/si+qMzafrY4pZHNe1gDQBoe/3LNra6Rj3xMLbOk3A9IWWjPCTWulz+i3TL3LNnLA5riBe7nE8VG/v6hTROfC7rBYPfwP6q0RlxANGwgA/VVG1BywtYCRe5su7C52JFztLxaDlqFueudxbQhC6OYChNM2GJz3mwCqVeICF5ZGMzhueAWTPVSTOu9xPZwQWZ8Ume45T1beAU6fE3hwbPsdnBZbinG8EZXIPTskDwCDe6msCmqn0zgCc0ZW1DM2Voc11wgsAoCjwUt0EghJO6Bp/okmgAndJNAkITQLgmkmihJNBQJNLmjggfBCSCgEXRsi3FAA+5LigpIH5oKO1BQASOqe2qRvdBjdI/Ug7ysErd6R+rB3lYRQNvFaWBfb/6Ss1uzlpYCL139JQekQdO0oCCorICkFAFSCipKQUU0EZ9YJPCVTwb1Ze8K7JrE8flPkqODH60dyqNQKLmZiHKQTQMaLJxOVwqbHYAWWsuM9PHOLSNvbY8UGAZCVEhx1sbc1ux0FMz93c9q7GNgYWhjQOVkHnYmlzrrcofqrclCWBpbdoAtyU6U2JCC2sbG/tLPB8VsDdY+NfaI/D8UGatfo99fN4R5rIWt0f+0y+AeaXwnp4qL4lJ3DyUqSG7gumIR5sQc7sHku9IxYni31diaGtQw5SZBq4mzR2pu9UAbnRWsOgEtR1jvqofPipyTNuNeLPHFGwayHVcpyOtDGNaZNgba3XYSdXG6oePSdo0LjTeg19VJqRo3tcsujoyJscnUsN7ese1dHWfUBt/QjFyVyjkbBC+Rxu/4rgJiIC06F5u49iosRuEkzpnaNb6Xs4KLX3cHycTnd8AuYDsoYdA/wBI9yzKioqZMS6qGQxtNm9nMn3IjXlqWlple6zdrqu+pY5zpW2fHE3TtJXKsMQhLTO2Pqhmynd2ixX4tPBEyONsZc1wdbcuJ2S8dhL9XWsknm6yWRtmXABOx/8A0rMkrZqapd1MjiBJlI4EDdV+rqHF8j2EXN3Ov2q8/qZWsZuyMXJ7VJMjd/y/8Qq3SyyOkZE4A2aLHQC2oV6lpohQullbmLG6XKpSVbBF6OoZe57VzdWOEdgS64BPJa+sWSNHD444Osne6xI1JOg4qE2KQitD4j1kbGaa7nisaWuEkJjnfZp1yjdUvlOU/Mx2tsSk4peX/G+/EXyteOrEYuTmcst1RSxE+k6Z+t7bKpknqXXcXOvz2WrRYNEftOa/5Frqm1TjmnljeIR1TALmw1VnDInR1ALySXxk694W3BRU1M4sY4lnaFxr2iPE4WAWywEacfSCagUZHZI3u5AlSCi4ZgWnUHRbZeZMtyS7UnUrk93JWa2ikppDZpMfAhUw1z3ZWtJPIIEXKI3Vl9FLHHmcNeXFVwLIO8Ut/RdqrEE76V+Zhuw7hUguscltHahB6KmqWTsBafZyVkFeaje+BwkiOnELZpKxk7RbRw3CC8ExwUQ64UggY3UgohMIGhCEAhCEUFNJG10AhHbxQgEICLoDggBBQgEXQUtwgN0IS80ErJIvokNdNkAmNrJEaIQYnSPaD2rDK3Oke8HtWGUDbsVp4APpp8JWY3YrUwD7Y7wFB6HeyZ2STUGMFIKAUgVGkwpBQCaBv1Y7uKz8IPpS9wWgdj3LOwk2llHYPNVGqFMLmCpAoJIKV0XQMJP2TSOqCBF2FcItH2Vq2ir5bSKCyCsjGvro/D8VqjYLLxr6yLwnzVGYtTADaqk8HxWWtPAT9Lf4Pil8J60axt6onsC70zbBc6kXn9gVmIZI7rnGqlYuk9HUj0W9626WmEUTKduw9J5VDDobEzOF8mjRzctCd5hg6tp+dk3PJZWT9cqqbrZcrPVacre9QqaoMLGBt2xmwbzPH3KmZntmDYXFrhpqOHErlPUUj6d0ge/rY+GwtzRNTq6t0zo2RZ2sHpEne6uwse9l5HXNszyeACoYdJNKx7JHNMIOYkDW/JQjEtViIa4SR63eCbDLwC3+DSdP1dHJUv0zD0QeA4LhSz1FTIHT5DFAPQLRa54+5d8RcxsJD2gxsFyDsqMlZDRULGlti4Zsg5LOt58cJ2OkqSagNsSXexZ80lPA5r8rWvN3aDYcAuNZXTVT3Fp6tpGvcqtmE+sXu5q9U7SeLdVVCSLqog4WOp56aLgZnMiylwYzQkLlJ1xkyRb21sER4dPK7Vjr8ytSYxeVoFZkbla3P37Lm+Spm5hp4NFgtKPCurb1j3Zg3Ui1lr01MwBoba3G4T4PPU+FyPcOsGUHieK2aTAomvDy45bXN9Qr7GsfYdXs7TtXaQBsJa0+lM+3sU0xVjo42WaWhubiF3jic90bGjKL78xxTlyt6wN16uzGntK7AiMSO4Rx5R3lTVxwNn1DWgeu4lUsQdmxhh4dU4D2EK1A8ddNJ/wty+1UahwdXQEb9W+/vCs9Px0SKaLLbmja+h1XPq2M1axrTxsF1UZBoqKM41WVVU+U52DTiOS15hquQYHXBFwVFYias1lK6B2YC7D+irKo6RyZdDsuwuxwkhNrKqpxyFh7EG5Q1zZQGvNnDgtEOXmCL2fGbHfRaVDiGa0cujuB5oNdSXNjgRupjayBppXSuipBCj+qZNkAmldIuG10EgdUrrjJURRj0pGjvKqvxWBl7EuPYg0L2QSNOCxJMXk16tgHaSqr8QqHu1lI7kR6TMmCvPR4hURWJcJG8itWkrGVLLtdYjcHcIq7xUbpA6XRe6B96DwS7+CEDA5I2QnbRAgbJndJPRBh9I/Wg9qwytvpF60HtWIUDbsVq4B9rd4CspuxWr0f+1v8CD0PklojRI7qKxgpKAKldRUwmohNESus7C9KiXu+K0As/DtKuUdh81RqJhQBUggkE1FCCSEr2RdA0rAouldAwszGfWi7itIFZuM7xdxQZi0sCP0x3g+KzVo4J9sd4Cl8J62JxeYdwVuGMyPaxqqv1qW9y16GGzA+3pO27ly/G1yBrIosx0jiGnaVn1tUY2Pkc4CR4uAeA5K5M4OPVj6uPV3aVk1roTKJZg27Tcu5dikax1mdPWsGYtjeWAaDQBcI4mlxbJlfbV3Jx4BcnYtFlcyIOLzzGizvls7JS98jQLmw5LUibI3painoIWse5rfxFo37lTpcXazrah4u5507OSw6iqEj8zWukdxc5QhjkncG2vfkr1Z7LdZik1TMXSSktJFmDZcc89VIL5iToCV3bhQbNlJ0sHaLQoqEMcMjrg75twr4jDdA41LoXv8ASaba6LQGFviYx4uOYK1H4XDVvMjj1bhrccb81cbE3OyOQBwtsmmKTKXPLEcrWNAsbDcrSmp2xdVs4ag3H6qfV+o21m7tChWvzSCMHQaf3U1Vci1MS9vrCwb3nQe5dnRtihc7ixo9pOyhKesnhi5ekfgpVDwWxNJt1j83sGyipMPV5iP3bP1KhmDKkF3q08dz3qLZAWsO/WSFx7h/gVITGRkgzA9fIAQOAG6C2HANgD93uMjlCeqAoQ5+hlkLrcwP8CqVMkhkkZCC6wETbfrb9VXqZmh8bL9YYbNcwn2lSffC/F4EtoA2xzyuzOVWQuOJRA/hjLfJdKqptllZ82LgNuL24qnA58ta2aW2eUOJt7FeP/qVoJJpLq5nzSIuEJoK0sRKg2PKrlrpZQVFcHwskYWuFwQsCspXU0pB9U7FemAXGpp2VEZY8dyqPMIXWogfTyljx3HmuSCTHljuxdSWv1abFcFNotrdBoUmIvhIbJ6TefELUgroZbZXi54Hdee9HmgtIFxqOYQeqDwnmAXmGTSs9WRw9qbqqQj0pXH2oPQvqoY/XkaPaq0mKwt9UF/csEyjvKiZSdgitWTFpXeo1re9VZKyZ/rSm3ZoqReTxUUHZ0o4m6j1hOgGq5rsxoaO1AwNLu3SNk3LndEMm2ylBO6GUPYe8LmVC+qK9VTVAlY1wNwQrIKw8JkNshWwxxQdUBK6aB9iV0XR2oBCBqle2yDE6RaPg7isUrZ6Qn5yHuKxigbditXo/pVSeD4rKHqla3R/7TJ4fig37pIvYouorECkohSUVJNRundVEgs+h0rpR3+avrPpNMRk9qDTUgVFF0E0KN07oGndRRdA0JIugazsY2i9q0Fn4v6sXeUGYr+Cn6afAVQV7B/tw8JS+Eb8Ya+qDSQPR17lrTVkVJSGXMCbWYAd+1eYrpRHUam12bc1SlqXxuADLEi4LtdFzzW9bM+KVJiaIbQt4k6lyqAT1LJHkGQMBcTsFyo6Z9aSeszFupad7LYqaQ/IiIXWZHYyAm2YD/2qn1gR9bI6zfR523UDAWVRYbu1tcraFNkF27vII9yvmKPJqxpOh1HFNMZ0eFGNmeQWF7BWaehDZzIHANcABzvdXX/OZQeJSYGtc0cB8E0xPK2JocBqbi/YP/xVYL5NVaqX5Ibfl81UiNoyOPEILUNxCTxcbBThGeZ5GwOUKBcIgwE+qC79F0o8sbWZzb8RKirEkgbM9x9WFizIpc8hkedTqlW1NqDMbg1En/1uqcdUxsoa1pdqBfhYD+6C0Zc1VI5rtRoBfXsXKuqw2rDCCTEwNbbmeC49Q/MJbZmm77g7ALgyWlLmSyOke5xLpByHNa4z/qVaL3O9IBzGxR5ASdC4lc6d0NJK/wCUSNDmAkW4lV3PfJRMjbdwlkc+x4N2C5zRuDm5nDqyb246BLni5alBVzvkju45Ybvu0bk73SjgzSXmdmcTmNlAVUcULmgZnPNyBw12U5KtvydumSQkl5PLgApmeHyNCYtZA4AguDNuNyqlPmFXC0keq7QcFmyVJc4mMWvoXHddsKDvloLiSS06lJ6lutxJNJdHMJ3Suj2oGhCAgaDsjdCCpW0jamKx0dwK89LE+GQseLEL1llQxKiFTHmYLSN27UGAE7pHQ24oQSupBxBuDZc7p3QSeA5txoeIXJdAVBwsUEU0IRQhCEQBdcy4qQdpZB0LlzukSm1pcdEUEpNaXu0XYQjjqurGW0AUFrDY7PWuCqNHHl71eH6oOgKlfsXMHgpAqiY200SOp0S7EXtsgd9dUd2yLo4IMLpDfrYb/wAJ81jlbHSA/PQ+E+axygY2K1sA+vl8PxWSPVK1sA+ul8PxQbt7o58ElK9kVhqQUU1lUkJIVRK6o0+mJv8AaripRaYm72+SDSTuoXTugkndRui6CV01G6LoJISQgao4t9XH3lXVRxX6uPxIMxXcI+3N8JVJXMKNq5vcUpGjWwOnlzNF+raL87XV+loKaqpXdcwXYbAg2IVeN1q5tv4Vfoj80423JXNt0w6igoal0kUhc0tsAQivILOrboHu180XtbvXGoN5Ge0ooP1sbeQVk7DvVUa1Pc0KyTeRo5AlB0HrN7ASuTHhz7bk6e8qUkmR1rfhVSkmaat9wRl48LBEdq5+Yho/E+3uXKlLXyvAvfNb3LkH5p2Zjq1pe726rtTNbAx0oeHjLe4Uv/izP0OqBLWviDTceiHcO1Ktr2xxzRhjy62Vrm7XslSNgaHVEc/WXBJH8JXCR8LKyCSmqBKHEueCL25rULiUsdxDDJKGmCIOOY3JNrlVwaYQyOhLnyhoIPDVcqhk87zK5ou9ws8+SlDGYorvcC57sx4acFKk2uMUkjGyMje9mcZCw8l0FK7KXOeS64YABoVOpqo2Nia0Zz6xtzK5RVksIa97mgBxIaRf2q/T5HSeoAqjHE3OWWYBw03Vac9Y9jpiGMAtlBUXVOp6luS/FcMhc651KuJokkBeTG2w4EpMifK7QFzitfD8BmqbOf6DSvT0OFUtAy5Dc3MrHLl+Qx5zDOjs1QQ6YZG8juVexSghoKihbE0C4fft0C3Z6xsEWb0Y2fxPNh/crzVfXiuxKnDXOc1gdqRYbcApx423alTuhCF3ZCEJ8EAmEkBA0IQiGkU0jsivNYnH1dfKLWBOYKqtjHKe7WTt4ei74LHRBdF0kIHdI7JXRfRAIQmGOdwRSQuzYOZXVsYGwQVmxudwsurYOeqtMge7Zqsx0Lj6yiqAibyUwyw0C0fkjW9pUHxgbBQUsq6Rt1Ui3VdImILUGitDbkuETRZWLaKgvogGyXJGo71UdBqmOd1zadVMHTtQNCV0kGJ0g+vi8J81kFa2P/aIvB8VklBIbFa2AfWTdwWQPVK18A0fL3BBthBUbp7orIc2yiCDsrUzWAnMLi2irPma0Na6Jtj6JI0PeucrVguhOVnVPylwdpcEcQorbJ3VMaYn/nJW7qmdMRH+cEF+6YKhdO6qJ3TChdMFQTuhRundBJCSaKapYr9SzxfBXFTxT6hviQZat4X9uZ3HyVRWsM+3R+3yQjZb9saeTSr1GfmfaqQ+0E/kKs0Ls1OT2lc23aR+UAlcpXfSWN5gKFXJkjaSLjMEnOtXNaRf0R5IJNN64crq2x2aZ3ZYLODXHEGODdAd1fpzdzj+ZFKeQdY4HgbX7FShY35PLJFJnc8aAcyVKWZk0Ujojc2cDfnsqT3yUtGCPmnukuBzsFIlWGMMdPUvtrbKAnECzDC1rcrpCSAVNoLaBpdq5xBPedVKVwzMZxAGivizKgxkjKB4yBskh0bdV4AwdbUPa0PNx3LvXVDY2hgcMzW7dqz3y54mNeAxrRz1cUmrciw+vjIaxjS7K3hxJVadzjd0rsjSNrriZwwWhbbtO6ryEuN3Ek9q1jHau/XNAAibb8x3UNXG5Nz2qLQAAphVkAW29ys0zQ54ubLg0KzC0c7IN+gxBtM4RTzdXGR6wF06rH2NuKOO5/5ZdT7AsjqXkDKAFZp8JfKQ47czspciqk089XIXyPdI4/id8E4oXx1VO9wNnZhc9y9RSYJDTs62pIDWi5v8eSyMVxGmq66lhpRaOIu1AsDorChJCa0yAmkhA7ppBNABMJJjZAIKE0HKWNskbmPF2kWIXl6qH5PUPivfKbXXqyF53GG5a93aAUFFHBJPMLbaoBzg4N9EAgWJHFIaqKlewRE42XKtRRF2wSpYs+W62IYWsaNFFU4qJx3VuOjY219SrIUw3mg5tY1uwUw1Typ2VHJ0d1wki7FcUXMvdQZjmaqbArTob3UOqsimwLu3Zc2tIOy6NvbVAiNOxBKkRdRsqhcFIbKKV1FdLoUQdE73VRh49rUReD4rLK08d+0x+D4rLKBjZbGA7zdwWONlsYF+9Pcg2LoRug8UVRqvXKpv496ELlG664n9qi8DVzQhbjNCqO+8WoQqi4mhCoBupBCFESCYQhA0IQimqeJ/Z2+JCEGWrOHfbY/b5IQiNtv1zvAu+H/Znd6ELm6RGv8Aqm+IJP8AvM9w8kIUHWH653f8F2pvVPe7zQhX8VnU31EvePNcsY9Sk7z8EIRFms+zw+IeSY+3hCFT8ZtX9sl8SrTeuhCqVzUXbFCFWUx6oUm7oQqOg3CsR8EIUo0ab1B4gt5+0XhKELny9jUU8Y+7Xd3xXnqT7VD4j5IQukStYcEc0IWmTTQhAuKfNCEDO4RwQhA0IQgXFeexv7cfCEIQZ6SEIBB2QhBqUHqt7lrN9QIQoJsXQcEIVEjuUDghCB/iKjyQhA3bLnyQhFCmhCBN3KidyhCBcEv7oQoBu5UhsUIVRh479pi8HxWWUIQMbLYwLab2IQg1+CfFCEV//9k=">
            <a:extLst>
              <a:ext uri="{FF2B5EF4-FFF2-40B4-BE49-F238E27FC236}">
                <a16:creationId xmlns:a16="http://schemas.microsoft.com/office/drawing/2014/main" id="{FAB4B32A-EE3D-41D8-8E4D-A07A1559DC03}"/>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data:image/jpeg;base64,/9j/4AAQSkZJRgABAQAAAQABAAD/2wBDABALDA4MChAODQ4SERATGCgaGBYWGDEjJR0oOjM9PDkzODdASFxOQERXRTc4UG1RV19iZ2hnPk1xeXBkeFxlZ2P/2wBDARESEhgVGC8aGi9jQjhCY2NjY2NjY2NjY2NjY2NjY2NjY2NjY2NjY2NjY2NjY2NjY2NjY2NjY2NjY2NjY2NjY2P/wAARCAHhAoADASIAAhEBAxEB/8QAGwAAAgMBAQEAAAAAAAAAAAAAAAECBAUDBgf/xABFEAABAwIEAgYFCQcEAgMBAQABAAIDBBEFEiExQVEGE2FxcrEiMoGRwRQjJDM0NUJioRVDUnOC0fAWJVNjROGSovGDsv/EABkBAQEBAQEBAAAAAAAAAAAAAAABAgMEBf/EACERAQEBAAMBAQEAAwEBAAAAAAABEQISMSFBAyIyUWET/9oADAMBAAIRAxEAPwD0wKd1C6a8D3OgKd1zunmRHQFMFQDgndUdLoULp3RE0KN07oiSFG6aCSVvYi6LqoNe9GYDfRF0IDQ7G/csWspZo6w9XJ82/wBIhzrX5hbJY08LHmFRxLrYWCeJweWAgtcL3CQTw9uWMlpc0l/qE3ACv3VDC5HS0oe9gY46acf7K8AFqpTvyRlvummogAsmkmqyE0k1QJpJogQhCoEJoVQIQmgSLIJA4ouTsEBZIkBPKTuUw0DZBUry40FQA3Tqnb9y8fF9UzwjyXta4fQaj+U7yK8VD9TH4R5LfBKkhNIroyEIQgEIQgEk0IDZNLimgVk0I/RAIQhAIshNFIBP9UI4oBHYndJAW5J2SumgPagBMBF/egOSY7kkyUAiyEaW31RAna+qQTBQPYIRujYoGkUe1BRQvFV/22bxFe17l4mt+2S+Iqoqn1ipu2Z3KB3Km/Zncg9dgP3a2+upWkLLNwH7tZ3laWyg1gUwVyEg5271IHkvC9rpdMFcwVIFETupArmCndUdLp5lzundB0Dk7rncFF+1EdbouudynmQdLp3XIyNBsXC/JGYnYe9VHa6WblqoDtKY0QT1KhPF1kLmCwJ2JTupAqohTRGGEMcbniV1Ubp3REgUwVG6aqJhCgncoiaFG6d1USTUU1UNCWYDii5Ow96oki4CWUncphoHBEK5OwTyk7lSTVRENAUrITsiFZFk07K4a4VgvRT/AMt3kvDQ/UR+EeS93VfZJvA7yXhIPs8fhC1xR0STQtgQhCAQhCAQhCACEIQATSQgNOSEIQPdCEIBK6LpoBG+nJCNUCumChCKYKCkgaIHfdO6R/VCIkLexGyiE90DRdIaa8EwOOyKL7aov/6QEa+xESSSRsFQyV4mt1q5fEV7T2rxdVrVS+IoKp3K6P2Z3LmfWKm7Zvcg9fgX3azvK0Vm4Gf9uj5XK0b6BQallHIOGncutkWXz3vQsRsfemHEbj3KVkrK6g6xo3071IOB2KjZRLGnhqrqY7XRdccrhs4+3VAc8bgHu0VTHe6d1XMtt2uCbZA/Z4PYEHfN70XJ7AoiwUg5VDyNcCCmG29Ukd+qg+Rkbcz3Bo5kqhUY1DHcQtMh57BWS1Lcad3DcX7lLMvFVXSPEY6p4ZIwNB0bkBCs03TB4sKqla780ZsfcVrpWe0etundUcNxGDE4HS04eA05SHCxBVvVRXS6d1zBTB7UHS6d1zundEdAUwVzupAqondNQBUgVUM5uBCGgn1iboCkFUMADZSUUxdESTULkcEwVUTTASBumqyaEJqyIEIQt4jlU/ZpfAfJeDg+zx+EL38rc0T282kLwUTcsLGngLKqYTQhAIQhAIQhAI2QgoC6EIQHBBQhAIQjRAIQUICyaSFQ0ckkIA6JpJoBP9UihQMc0FF0KgAsnoBdRvsjfdBLdGmyXCySipov7FG4tog3uqiQSvqEA8eCEBvdeKqdaiTxFe0N7FeKqPr5PEUFfiV1ly2jy39XUdq5Hcqb/wAPcoPX4JphsftV9UMF+7ovar97DtVG3ZFlKyLL5z3o2Ssp2RZBCyLKdkrKohZKy6WUXuaxuZ7g0cygjZRdG127QVUnxWGO4iBkPuCzajEKie4L8jeTdFvjwtYvORrTVMFPe8pB/habqhLi8pBEQDR/ERqs5JduP85PXK898TllkmdeR7nHtKghC6eMMjENKp/s8lWurWI/andwVO6rL03RWV7YJ2tcR6YNvYtePGoo5XwzTASNeR6Qtx5rD6LHSoHa34qpiri3E6gcM648ptdZfj28VbHIAWkEc2m67Nkjds4XXztkxYbsc5h5tNldhxeri063OOTxdTqvZ7pPVeVp+kThbrInDtY6/wCi06fHqaTTrWg8njKpitgFSCqx1kbwDw5jVdmyMds4IjrdSBUEwVUdAVIFcgVIFVHQFSBXLMpByI6pWBUQTy96YB4n3Kolq38XvSEu/oO0TAAUgqyYJPYnZIJrUxDTSuhbQHYrwjtv85r3Z2XgyQRp2+aoSSLoUAmknwRQhCEQJJpIpppIQCEIQIJoQUAkU7oQCEICoE+GySFAcUIBQgfNBKW6CqGEHuS7E0AnwUU0BfkjdCBxQCEBHtUD1RxQN90XVA46FeJm+uf3r2rjZh5LxUv1ru9Bw4lTf+HuUOK6P3b3IPXYN92xq9dUcI0w6LuV7moPQWRZSRZfOe5GyLLjUVkFOD1kgv8AwjUrDxLpQ6ke3qqZrmu4vdr+i3ONqXlI9DZV566ng9eQE/wt1K8+cVqK+FshcWMeLhjdguIXSfyv653+k/GpPjEjriFgYOZ1KzpZZJXZpHuce0qKS7ThI53laEIQtMkUIQiBCEIMjE/tR8IVNXcV0qR4VRVRv9Fj85UDsaVXxkWxWfvHkuvRY/SZx+Qea545pisvc3yXK/7Os/1UU1FNVk7lSDyoJorvFO+Mgxvcw/lNlfhxisjt84JByePispCmGvS0/SMt0ljc3tYbhadPj1NLYda2/J3oleJDiOKfWcxdTF19EZWMeAR776Lux4ds8exfOYql8RvHI5h7DZX4caq493tkH5hr7wmU+PdAAdvepgrylP0ktYSxvb4TcLSp8dppbASsvyPolExtBykHKnHVxvF72C7tka7ZwKJjuCpArhmR1gV1MWAUwVX6w8ApB55pqY73RmC45lIPV1MTc45TbkvAwG8DT3+a92X6HuXgaY/MN9vmVvjdLHVCEcVtk0JJqATSTQCSEIGhJNAIQhAJ8EkXRRZLVNCAQgIKoEIuhAG6EFAUAPcmo3T1QAF0wgJoFsn7EtikqGkd0xsl3KCX6Ja7IbxRxVAEbIujdBF/qu7l4uT6x3evaSG0btOBXipPXd3oOXFdH+s3uXPiuj/XHcEHr8J+7ou5XCVTwv7uh7lbvug1KjF6eK4jvK7s0HvWZUYnUz3GbI3k3RU0Lzz+cjvedpHUlZmND0Yj3rUWbjQ+aiP5j5LrI512ww3w+Hu+KtKphBvh8ft81cVAhOySgEJpIEkmhEJNCEGTi4tMw/l+Kz1o4x9ZGfylZqqNvoufp0o/6/ijpBpir+1rfJQ6MG2JOHOMo6SvyYrsbGNpuufL/Z0n+qhdO64iZp4qQeDxVxHS6d1AHtUtLIJXRdQOiMygndO655ky4aWFlRO6d1C6d1B0DjzUg88VyBUgUFmKoliN4pHsPYVfgxysitmc2QfmGvvCymnVNxUV6Wn6St0E0T29rTmC1KfGqOawE7AeTvRK8HmIOiYkPHVMH0pkoeLt1HMaqWdfOoauaE3hlew/ldZaVP0kr4rB72SjlI34qYPZ9Z2o64Dc2Xnoek9NJYVNK9n5onX/AEV6HEMLqPq6wMPKUWT6fGkaltjrfuXjKU/R2+3zK9cyHMLxuZIObXXXkKT7O3vPmVrhu/WeeY7JpBC6uZppIVDQkmgEcEkKBp34KKaoaBskUXQPmjmldCKaVkA6oUBdO6SEDRshCAKSZSVDQBojihQNOyQCCgEtOKEW7VQwgJWOiZ3QLUXTG6EkD4ISvbZBugjKfmndxXi3+sV7SX6mTX8J8l4t25QcuK6SeuO4LmN1N/1g7gg9jhn3fD4Va19qq4bpQQeFWuKgqoQhZdAs7GR9GZ4vgtFUcYH0MHk8JELBtcPb2OPmryz8E+wnseVoKoEJoUUklJJAkk0KoSE0IMvGRrEe9ZS18ZHoxHtKyFUa3Ro2xYDmxyu9IDAK9olY65jGodbiVndHjbF4u0OH6K10rBFdC6xIMXDvK5cv9nTj4omClk2kI8Tb+SgaAH6t7D3Ot5qn1ikJiOJWsrLs+jqGa2dbuuFztM3gCukM78wAeR3K11j3tLXOzDt1UFHrXj1mOXWNr5NmH2q21vJdWhNVUdTvbGXm1hwXG61TH1kboz+IELLNDL+B2buIKIMyeZcnRTx+sPeLKOd43YfYrgsBykCqwmbfXTvXaOVhO6mDvezh3JPfqiQtcWZTwXAu1KiuuZO645kw5UdwbqRaQ3NwXFjjsASeFlYfT1fycyvieIm7uIsFByzW4p9YR2rldFlUWoqySEgxvew82my0cPOajjO518ysYNutjDvsMft8yrxTktISQtsGi6EBUCaEBAIKEIC6B+qEKBo4IQqBFkJoFwR7UC6FFA5I1QjZA0JXPBCATQUhugdkI7hZCBg9qEkcuSATCElQHRAPag6IG90DKXsQSOClfuQRATKEkHOfSCTwnyXjHblezqdKaU/lPkvGHcoOY3U3/WD2KA3Uj64RHssO+ww+FWVXoBaih1/CFY4KKroTQstkVSxYXoXdhBV1VMUF6CTst5pBwwPWkkHKQrSWZgP1Ew/P8FpqoSaEKKEimhBFCaFUJCaSDNxkfNRH8x8ljLbxr7Ow/n+CwzuqjRwE2xeD2j9Fu4228sR/IfNefwU2xem8XwK9JjAu6E9hXLn66cPGL1DHNAexpNuS4Oo4S4jJbTgVeLVEtU0xn/JBE8Oa49xXZoXeQWadLrmArqJNC6tCg0Ls0IJDQgrLnjbEJfnLPa6watYC6q1dFFJMHFpBeLkgoMxtXM3Z596n8rJ9djXexdn4c0EZXnXmFyfQyt2LStbE+m2SCQgGIgnkVM0sBuQXA8rLkynkY8FzdlaaFBFsV2sYfVab6aEqcdGzjmK7Mau7GqK4vpIuoeGsGbLcFZYW1UvfHTudG3M4bCyy5WsYS0XzAqxE6V5jcXNNitGoxMy0Dqdw9bj7VmwC97IeCH2Us1ZSDVINTAXRjLogjZmIWjh2lGzvPmVwhj1C70H2UD8zvNa4pyWUIQLLbATQEBUNJCEDQkmgEIQgE0t0cEDQkmBpdAJ3SQgaOSSAFFNCEbdqoDohCB7kDST46IKgWwQhHBAimUaIugd9LKJQjgqHxsi1uCEIHf2JIOiLIOVWfosun4T5Lxp4r2NZpRzeArxp4oOYKncF2i5hTZ6wRHtaH7HF4Auw/VcqO4pYrfwBdexRXFCaSy2SrYiL0M3crSr1wvRTeAoKOAn0agfmHktZY2An0qgeErZVQk0IUUJJpIhIQhAIQhUZ+Mj6I3xhYR3W9jGtF/UFgHdVFzCDbFab+YF62tqfklRDIYzICxzSB7NV4/DjbEaY/wDY3zXra/WWH+oLnz9b4+OYxbD5frKYj+kHyT63CJOOT3heblw6pdVzCmikMbXGxCvUWGyG3WskJPAkhTovZquocPnFo6q1/wAwKgcDv9VUtPeP7LGqIH/LXMgcAwaG4vYqvUVMtHUGI6kAG4uN1OtNjfOD1LdjG4dhsomgqWbwuPdqsWPGp27SSN/qVuPpDUt3mv4mgplTYvdTIz1mOHeFGUei32hQj6TSfi6p3vCsN6QQyC0lMx3cQmVfiqWqJZdXxiWGSevTOb2gf2Tz4RJtM+M9t1BmPZ6JUGtWuaOjlBEVa3XnZR/Y8n7uaN6umKDGru1qsfsypZ+AHuKDSzM9aJ49iaOWW4WZW0zvlTnC3pa2WvlI3BHeFXq2AljuyyaM2BroycwsoyG8ytFnFVZG2nZ2lVl0Y1WI2KLGqzG1RXSNtrKND9nPjd5rs0bLjRD5l38x3mtcPU5eLKLIQujmOCaSaoEBCLIDvTQhA0kXQgE7IQoBAQhUCEIQHNPuQhAJJ/ohAIQhFMpJ7o2UCRdCDsqC/NI9qE1AkI4o7UAE0gdNk7qgKfBRT7kHCu+xzeArxx4r2NefoM3gK8cUHMC6mBZ9t1EFSBu/VB7WkH0WLT8I8l1J0XKm+zRAfwjyXTig5JFCSw2FyqtaWUfkK6qEwvBIPynyVGVgJ+dnH5WrZWHgX2mUfkHmtxECEJooSTQiEkmhAkIQgo4uPoDu8ea8+d16LFR9Ak9nmvOndWI7URtWwH/sb5r2Fb9bB3leNpjapiP52+a9nX+tAfzHyXPn63x8RwIl0tQ/8xV6qcGQ5zoI23KqdHmfRpX83FdMWfakLRvI/L7AorjhkWehkc5mYl12j8x4rgcEiqq+aWojDrG1iTqAtakjEMEbD+Buc952ViKL0u0+k74Kbi5rxeN0LZK4U+G0gZHGLFw0zO71hzxvgmfFJ6zDY2X02aBmf5trWhvZu5Zf7C6nNNK2N5vcutqVqc2bweE15fopZXfhaV6/EMMMtZH9Ee5jWgAjbVdpMKpoadxMTQewbK94nWvJR0lY6N0jY3BrRckmy4tqZANHleyfhb62jEcbjHG4gEt3I5Ly2M0cNDWfJ4JDIWj0yeB5KyypZjiKyUbkHvC6sxCVu3DkbKihXImteLG6hm0sg/qVuPpJUt/ek+IArzwRmsp1i9q9UzpRJ+MRu7xZdxj1LNYTUsbu4rx+co613AqdIdq9kK3CZfWgezwlRNPhEz2ubVSRkc14/O/mVLrX8Hke1Oi9ntG0FO76qtjd2Fdm4bKPUfG/ucvE/KZWmwkuuseIVLPVefYp0p2ex+RVDf3ZPcbqjSAhkjSLESuBHtWRFjGIxsz5pMnM3stTDJHS0pkd6znucVeMsqcrq2gIQujB7JITQCLoRbZAIQEIHbVARshA7oJRZCASQmd0BshAQgaSYRy4oC+iAlZCB7o4oQOSKAhBIG5t3qD54m+tKwd7goJ80FV3V1K3eoj965OxWjb++B7gSqLiCSFnHGqQDQvPc1c3Y7APVjkKg1ULGOPD8MB9rlydjsh2hYO8qjeui688cbqTs2MexQOL1h/GB3NUHpE7ry5xOsP793sW3hcj5aNjpHFzjfUqjpiB/wBvn8JXkDsV63Ej/t8/hXkTsUEApt9cd6gFOP1gg9rBpBH4R5LlVV0NIWiUuueAC6Q/VM8I8lj4/wDWxdxQayEghZbNRfqxw7D5JoOoKIxMEP02Qf8AX8VuLCwc2xBw/IfNbqBoSTQCaQTQCSaSASTSQVMTF8Pm7vivNlemxEXoJvCvMlVEojaZh/MPNe1xD1Ij+b4LxLDZ7e8L21d9nYfzfArHNvi74EMmGBx4klQqgJ6qmi/C0F7ip07hT4NFe+rRt2lU5alrGOmLXAOtE0cbblYaxrxHrLfm9J3dwCtj0GE2u74qhhbxLG6VpGW9rA3tZWZZXCUNaL5f1cUV0Y277bhn6ldXjNpwCi20MWp158yjNZmY6LCh/rBjTYcSucbWl5lcPRbo0cygHMLA6u1J5BQmlaHhn4Wjbs/uURF7S2LLCA17vUHAdqw/9NM6xz5bvcbuJJ3K9DTscXda8em/RreSmbGTKzW255la3EzWDT4NB1Y6ymY0nWzhc9inJgdGZLGmi23AWzUZW7C7if1UbBoH8VtSnamR5f8AYdPJUnLTujbvkc2w9iuR4FQEkOhju3QrZzOdGTa9zljHMpRRNa4NbrbVx5lO1OsefPR+ikL5DTuYB+EOIVKmwGleTn60kcCbWXtJGtEovu30j2LpkDxfq25nam4TtU6x4Sp6PN64uhc9kewBaXd+qkzoyD6059jV7aFrXENaBlGp7UpIWxkdWAC42A7Ve9OseOHRuFkYe+SQgmw0VqPo9FGwvc1xF7C5XowwaRjW5sD2DiupjHUhg110PxU706x56fCOtg6izmRm2qrUUPydksP/AByubdeoMI9Ea2Zr3rzrzlqawnYTvK3wu1nlPiSFnOxmmGwe72KDsbiG0Lj3ldHNqpLHOOH8MH/2S/a1U/1Ka/sJQbSCsYVeKyepTO9kZTLccc0u6mRoAuTlsg2Aiy89QVtZPXQx9a9+Z1so4r1LaCqP7l3tQcEcVbGGVZ/AB3lSdhkzADI9jQe1UUkcDqrXyJodYzt9jSpCkhFwZnG3Jqgpo81fFLTDUulPuCk2ClH7t573oM8JrSEdMNqcHvJKkOqG1PEPZdBl2Ra/P2LW6220cY7mhHXycDbuCDLEUh2Y49wUxSzu2hf7luUL3Pa8uN7Hiu8srYYnSSGzWi5Nrorz4oKo/uXe1cq2hqYKKeZzcrWMJvfZegpa6nrM3yeUPy7jZccabmwatH/S7yTVss9fLTI9273HvKvw4LWTMDgzQrPZq9veF9fgaGwMAAHojyRHzpnRmucfVP8A8Su7OiVa7g73L6DmA3IHtUTLGN5Gj2qDxDOhlSbZnW7yrDOhTtM0g969e+RkbMz3WbzXE11OPxE9wQeeZ0MhHrSj3KyzojRNtmcT7FswVcU8mRgde19V0mnigaHTSBgJsCUVks6MYczdhK5YrgtBBhNVJHCA5kTiDfsW+CCLjUFZ+On/AGWt/lO8kR8uXpsI+74/84rzK9LhH2CPXn5rQ6Ynphs/hXkXbFetxX7tn7l5J2xQcwujNZB3qDdSAujBaUDtQezj0iYN9AsbHvrovCVtR6Rt7liY99fF4UGuhCSy0aEJcUGHhWmKW7HBbqwqDTGLdrgt5ECaSaKaEIQCSFF8jI25nuDRzKBlCrmtph++b7FA4lSj95fuCInX60U/gK8wvQvq4aqnnZGSSGE6heeKoBuF7et1o4z2t8l4de6kGaig7SxY5/jfBZqGMFFDHJKIhpqewLPqooZJW0zZLysb6DP4nHmu2Lkumgjy3aBqeWv/AKWXRCTEMajJBDBIZCRyGyzi9vx6XD6cYfhzYst3tu51vxOXPDIZHTSTzXDiSACb68VDE5HvkiooXPa9xzOc3S3tViqmbQ0jWRi7zo0His2416PlBqKzq2NBYzdy511UWPbFHYu5FdM7aakMsoawht3BuypQVT+okqZnMyA+hpa5WZDcdqmrMDo4WtD5XeuAduxWKWHN6cg13JWRh89RiNaJmsbG0XBs31u25WrVTSRFkUWl+PNKkurL59ckesjtPCFIPjgj0N3KsWPpKd0mUl5FyeSzYnVM7nSyvBvs0bNHLvTWpNaTJszy+1zs1SHzhAvYHifNc4QcpadXW9I8uxVKqWd2aFlow4ekXaENVMXDOHuvG3T1Ix2c/arDC2BmvpO5cys2nimgpnzWMsp9UDgu9E2eUAyvJcddvVCMxcgbnJLjcA3J5lSqperZkHrv37Auc9SynAYASRwChSsMj3TS62Nz3/8ApRVyGPJGAdzqVVlqGukc+97XYwD9Sq1XiReDFA05naB3xXCN5bE6XLZrPRYOZVzCfWjDpd/4j6IXfQf0hVKIufH1soDbcByT60uu6xWbVyrDXAgnmV5iW/XVwO/Wv8l6SICwAG5XnJ9auu/mu8l0/ndY5+MnoxRQV2KiKoZnYGF1u1e1jwXDY/Vo4vaLryXQv76d/Kd5hesqq4srmU7RLlYM78jbl3Idy62458eN5XI7imo4dBDCz+kLpH1JOWPJfkAsjEK0mqv1TmtEBks8WdoVzwqskiq2/KnhzJIesGRh9HUC2neiWY2TUwjTN7gh8jZqWYsvYMcNe5eUnrqkMqIusIkL3OjcBs0E38v1W5g8j5aSuzuJtI4C/AZQiPE9Hvv2i/mfAr6W97Y2Oe9wa1ouSV8zwHTHaL+aF63pBVyOqG0YY4R6E2/GluR0/nwvPljUw+udXZ3thLImmzXE6uTxD6puv4lQhxGqjibHDhb2saLAaqU9XO6hfNV0/UdW64HMWWZy1v8Ap/Kz7FVlbTSVbqdkl5W3uLKVVVw0cPWzOsNgBuSvOQg0xoq9x9KWVxk14Eq/WgT9IKWGTWNjM1jsStuCxHjkEjX2hmzMbmDS3Vw7FzGPF0hjjoZnPAuW8VqBrb5souONll0mvSSsPKMDyQWhiTvl1NTOgymZmd1zq3sTwzEXVj6iORjWPhdawPBU5jm6UQDlF8Cohwoekjy7SOoZm/z3ILrq6V+NCjiDerYzNISNVQpq3FK583yd8LWxuy6tXbAQZjU1z95nkDuCz8IpqmpNSYKp0AEmoA33QevwYyxUTjWyMMgd6ThoOxW3VlKBZ1RF/wDIKjR0YqMOdTVD3P2zO2JI4oHR6h5SH+pZu/jrwnC/7Vl14hoaptXh1THvrGDt/wClpyV8eIYFWOZpIIXZmctPJZWI0tIKltHQRF817OdmJt2LU/ZzMPwOrA1kdC7O72HRY47r1f1nD/5/fXzeL6yPxDzX15v1H9HwXyGD66LxDzX14fV/0/BdXheediERp2TjMWPk6sacb2UJK+OOvbSFpu78XAHgFnMwyT5LG7K/rhPmLS7TLm5KcuHVMwnlMuSV0vWNZpbTbXuWR6LG6g0uD9eG5suXRZNXVPjdDFC1plmNhm2GmpVzFMN63C3Fj3CWUNzZnktHcFmvo6mYRPfIxs0TrsLG6WtYgoLeD1c7cSmp5mNkkZEXtLNMw5LRmmq6iFzJMNbkI1zyBU8Eo5IsRfUTPL5Xty3y2AHILYq6cVUPVOkexp9bKd+xSunDlJfrMwCSqJkYdaZpIaSb2PIHirOPn/Y63+UVeijZDG2ONoa1osAFQ6Qm2BVv8opxmL/XlOV2PmK9LhP3fH/nFeZXpsKP+3xdy25Hi/3bN3LyjtivVYwbYbL7PNeVdsVRzabOBXWM3mHaVxXWD61neg9q31B3LEx/7RF4fittvqjuWHjv2mPwfFBshrj+E+5BjkDXO6t5AF9kNxCQOAkic0aa5rq/SYi00BzkAueW5dyRa3xWG5NYkdRVzMD4MPne06g20KjNPXU7ojU0ToWSPyguK3qLEvk2G00QAJbTBwvxsqfSSp+VYXSSFpBEzXE201ummPNwEsxgkbhz7e4rao6DGa6mjqIjA2OQXF91ijTGiOb3D9CvY4ZVup+jdM5jHEiEkEeKytSfWbLgmMRwySvqYgGNLiB2J4TS1lVQRzOYXZ9Q4kahaTsSfKIonfvozcewqvgtcIsJw5jussGuJyNJvY2AU1ZNuImmeCQXMBHapCl/7Wfqq1VUSvrpYoiGXkGUkbC1zouTKipjIMkocMxv6NtA4D4onjRioetkDBMLn8qqdIMN6jDQ8y5vnWtsBzKlhlTK7E2kukcMhe1jRod+KMbmkfRVbDA+JpMctnnY5rfqlrU42tCPBMGY7J1ALmjW5J4KxT4ZhTxmipYSL21bxVCSnqXYjO9psxzHWve2rVYwillFM0F725Jsx7R/miMx5eeNsWLYnEwBrRnAA2Cwl6KuFukWJN5h3kF51aiA7L3LDmoID4PgvDcCvaHOcFjMd8+Rlrc9Fjm1wSxh2WSQk29Gwtvsu3RyBsVM6dwtfXXkFk1dNXzSOmqIjZ1gS3XTuVqSqqnU7qSnpHtiaQA7iQs/iz1s0LesfJVSEHMbg9i5R2q61072+jHo26qVdY+KhjpqeCZrdGlxbwXJ2JPjw9raOlkdIPWzD1Tz7VhvV+sd187acEW3cFQrmurJo6WIAQxm3fzK50lRMaSRrIZDUP0L7bDmrEEzcNpWubSyufbiOPMqsrEzvkFO2GBoMrtD2BdaaD5HSmaQZpSLtaTxWdR1ofUulqIZXutdoazQlVqrEMSrZ3Rvg6uE+ibNuWhAnSzVdS6d8jjGDZrQ42e7n3K/h1K8vL3G8h4jh/7VRrjnaHRPY1ugGQn3q1+2W0lORFTyOeTpdp0H90FnEKg0zRDCDfi5ptrwCpUlLJU1PXVL82Q3cTx7+5UZaurmnjIpnNadyWnRakk/UQtgiie4O9Z5abK+J66ML6uqLiLRsNmAHdahcykgLnHXj2lUKSop4GAuJDiNBlP+XXGpxBlVKY2MlDWcSwgFZaWITJWTB5AHKw/VdsQrPkUQjiaC63K4C50lbBDS9Y7MHnXIGkmyw63EZaklzIHknZpB/VMEs9bV1YawlhkFnEWFmrVJl+UsggzsjYLFw2PNZ9LWCnhkkMUj5joQ1h0V7DK1kkb5ZmmMNJs0g3IS6vxarJnwMjhgHpv1JtcAKrNVVDapkMHrG2Yltxrv+i5jE2SukmeyVp1ytLCTZKlxOkcQ9xewk2s8WN1JF+f9bDnmKB77XcBoOZXmIy5z6kvuHGQ3v3LTrcYp88MLDmDt3X0CzWua+aqLHBzTIbEcdAunD1z5+KnQ377P8p3wXt5YGSyRyElr4zcOG/d3LwfReoipsaD5ntYzI4XcbBe0/bGHDeth/wDkulc5c8c8Rw/5VUsn1uxmXR1ri+x5qOF4e2jqM7GOF25bm5sOS6HHMMH/AJsPvUT0gwsf+bH+qIDhEZcTZmubhzOqtQ0raaCUNt6YJNhbgqR6SYSP/Mb7AVzk6T4TkcPlN7g7NKDxWB6Y5R/zgvoeJUDK6DKfRkbqx3Ir51gzgMapHE2HXDU96+lmpgbvNGP6lc2NTleN2K2EzVTozDVxOa+PQPOzgq3Slk0uFiKBpc6R4abcBxWj8tpRvPH71Vraulmja1tTGCDfW6kmLz59rrzNVgUXyR3ycOMwHo3dxXSqoaqUUtVCQ2qiYA4E7rVMtK3erj9x/somrohvVt9jCqwrUQr3SF9YY2stYMZz5pUtFJFilTUvLckoAaBurBr8PbvVOPdEVH9qYcP30p7oig5mhecZFbnbkDMuXioYvhhxDq3MkEb2XFyNwV2OL4dwdUH/APmj9r0J2ZVH+gIOlHTtpaWOBpuGC1+fasyPApYnO6qukjDjchostAYnTH1YKo+wKQr4T/41R7SAg0sDhdT0ZjfK6Uh3ru3KvTMMkTmB5YXC2YbhZEGKMhaQ2nfqb6uC6/tkH9yf/kgsUGGQUJc5mZz3budup4qbYTWH/pf5Kmca/wCj/wCyqYni75cNqY+paA+Jwvm20UkxrlyvL14GD66PxDzX15mrR2hfH2Etc0jUgghejHTXEAABDDppsVUe5+SQf8YUhTwj9233Lwh6a4kdo4B/SoHplip26kf0KYPfSwtlaGkkAclEU0dgPSPtXgT0vxY/jjH9AUT0txcj65o7mBMH0bZC+anpTjB/8m3c0KB6S4wf/MeO4BMH01ZnSM2wKt/lrwR6Q4sf/Nk964z4tiFTE6Oaqlex27S7Qpgqr0+E/d8XcvLheowr7BF3LQjjP3dJ7PNeVdsV6nGj/tz+8ea8s7YoOa7U/wBczvC4rvTfXx+IIPZhYWOn6VH4fit4LBx77XH4Pig2vkL3x5XvJda17LVw2BrKZ7JHtA6zOAbDhssgI3WMb3F3DJsNdh0BqKmJsrYzGQ5wuBcqv0jqqB2DRQUtRHI5krSGtNzbVYL8JmcTYRi/G5UBg04IOdiuJqLtMcH8z4L0+C4vhsWCRU1VUNY9oc0tINxqvMT+jjbf5jfJWXYTKXH6rv1RHpv2tgbWtIqQXMaQ0hpT6NQiTBaV4dldHI8g8xfULyowaX/katLD4JKWExukv6VxYqYsuNCuw7NiE0zC5jnPzZgkaEOa4Eu9IOHvN1yPpaOJPeoGGP8Ah1VReoaUQ10EgkcAxoYRcWNhxXTpEyNuC1r2vDnyFrjryIsFnAADQLlUxGaB0YNibbou4vs6XULY2tdFMSGgHQckf6wogLCnm/RYTsNlde74xf8AKofsh3/IPcoiRq212NVVSxpa2VhIB32Cw1v02HmnmMheCMpFgFgHdaiEvZ53N6OB7DZwhaQe3ReMXsYzfoyP5Cxz8b4MOfG8QgmMb5SSO1RHSCtH7x3vWyej8eJNhmMxjJZY2bv2rjJ0afCXGC07QNLixU/xiyWs/wD1BWn8RPtQOkNYOa6UnR2pqXFuYMIOtxsp1OAVlHJZ8eaPS0g9Uq5xZ+uH+pKsfiIR/qWrI1eSFt4fhEbW3kjDz2i6p9IKKjhpg2Gmb8okPolg2HEpkPqgOktUNnH9EDpJUgk3N/Ys5mG1TzYQu9osiqw+ekLRM0BzhcAG5V6xNrS/1NVXvmN/Yg9JakixN/YFi5OwqTY8wNk6w2tj/U1Tp2dgTPSirI1P6BYpjyWujITqAnWG1t/6oq/8ASHSeqBJFrnfQLEy2vwQAr1htbn+qKvkPcFEdJqofhb7gsWyYCdYbW0Ok9W24AAv2BMdJ6tuzW+5YoCkAnWG1sDpPWXuGt9yj/qKrNx1TDfXVoWYGrtFGXGwTrDavsxyteQ1sDD2BoV+gkklZO+ZuWQvu4ctFxoKJzPTda/BWaYfPVQ/7PgFJhXn2QCRkj3OsGmyj8m19dg9q3ThVLr6B11tdH7JpP8AjPvWmWA+ENaTnYbcAdVDIf4T7l6MYVR/8f6qX7Mpf+P9Sg8yW23Fk8jv4SvS/suk/wCK/tTGG0v/ABD3oPO0ulXD4x5r1irMw6lY8ObC0OBvdWrKgt2JW7FJG6BWunYIsmoFlHJLK030Cd/amNFRHKOSdgmkoC21kxui9kIGkbBCSoFwr9KGfwHyXdJzQ9pDhcHcIPKUAiL3dY7KQLgn9U3upn59wASRbcr0P7NpL/UNQcOpB+4ag859F/Psi9LmGjyF6QYfS2+pZ7k/kFJb6hnuRXlpCwv+bBDe1HVnm33r1HyGm/4We5P5FTf8LPcojyvVnm33qJFjbfuXrPkdP/ws9yfySn0+ZZ7kV5QMuL5m+9HV/mavV/JYP+JnuTFNAP3TNexUeRXqMMFsPivyXf5PCNom+5dAA0ZQNEFDG/u13eF5d2y9PjmmHO8QXmDsgjZdqX7RH4guXBdaQfSovEER7NYGOAmrbYG2Vb6Tmtdu0HvCK5pJoWWghCEGDW+jjTT+dq3zusDEtMWae1i3yqgCaAmikmkhQCXFNJEJCaECtoV5B3rHvXsAvISfWOHaVURXsaX0ujQ/kleOXsMO16ON/lFZ5+N8Grh4tQMPHIAr0LBYAcTdU6XSjgbxIB/RaNM30ieA0XGuk8d2sazUNFz2KT42PYGvaHDfVDdXdyTzw4bnuRFGfKzMY7C5sAOa4y0bJoCwgdY3XORx5LsXdZIZOH4VNj8kRe4aXsBzKopfJskGU6O4k8l56thixKvuy/VsGUO59q9FM51RI6Aas/fO5/lCT6OOKAugha142F903DrrMpei9FU6Z5Q7mDsvLVdM+krJqd/rRvLSvqFCwNp2mwDnC5svJ49grXYvLKC4Nm9O9tL8VucmLHlHMc4GwQ1jwAMq3zgDj6k4PeEv2JMwi72u7Bunapjz5ie5x0PuUhTv/hd7l6GPB5muzXaexXo6eojFgxO9deP8e368k2lc78DvcrUOFzS2A07wvYU1o2u61rXPtcNtt2lWGxRAZnA87ALnP7W3MZ5fy6/ryQ6PVB/HGmzo/Pm1c23YvVAt67LG3Nw158vYrnVANaWxgZtB2rfes9XlmdGw0NdK42PJaFDgNI6TIc1+BBWzWMGWJjdw4E249isxQdW0Mvcke5TtavVjy4bHBMBGZXMtc3WUG5KyrFtOsGn9IXpXTiacxx/VsO/O2689OLYpWj87T/8AULXG/U5eBNJMrq5gJpIQPgi6LoCAO6e6SED46JqKd0DCChJA/agJJ8EBsUIsjigLI2QjioBCfclsqCyEIQHBFtUcUIDbvS4p9iECsgAJpKBJ8EFJVQUxuhCAQUkIM7Hfu8+ILzJ2Xp8e+7j4gvMHZAuC7Uf2qPxBceC70Q+lxeIIPYjQBGyAgi+yDkhJCy0aChCowcW0xJp8Pmt9YGNaVzD+Uea3+CIAmhCihCEIgSTQgSEIVDC8fN9c/wAR817ALyFRpUS+M+aIgvYYR6XR9o/I4fqV45ewwQ3wJo/K4fqVnn43w9bVJ9XD+WMLThbkhF99ysyi9JrBzDR+i1nGwAXH9dEgQG695VOSZzw5rRq479i4YzVupqP5s2kkNgRwChRMmdTNMz3OkfqSeARHbkBtsuUk5kktGLNb6LO/iVnV9TUOlLabrGtHo2AtpxKu0cBjp2umc7LbT+J3YjVmO8UYjbZvDcnYLrFAZ3XdcMHPipxRGSzpBlYNmBWr2HK36JjJgAANGg5LjVwfKICLtHIkeS7bb6nlz71m1teXSGGnILxo5/Bvd2poqyMbG4xMOaQe4dpTjpoWxCaTMST6+xd2DsUmRRU8fWTkkE3DfxSHtTfLleJZyDLb0GcGBaZTkjihBc4HM4XDSdkqcudGZXi0Qtl01cq7XMmJmqHhtODqSfXK51WJtfMYYXhoAsXAbdg7Vz58rPkakWnS/PEsY0POrjwFuajJIXOyMdY2uXH8I5954LNFb1kjo6djnPaNgLj38huea0aCJzo88muuYn+I8ytSZEtWaWBjG53+gwDjwH9yu7JDI7rSLA6RtPAKn1nyhxcTanZuf4j/AGVeSpmrnmnpgGvPrXdbK3sCasjTpAKiUy+sxmje08SoVs7i/wCTwu+dk0JH4QpveaKkZC12eW1tt1jde6PMHjJJJoHuvcdtlTFwSxwR2bs9wiYRrdZlU3Li1aDzZ/8A5CtYVFDJVOI+cZT6iUHQm2uiqVOY4tWF+jnFjrcvR2WuPrF8RTSTXZzJPghCAT4IRwQFkITQJNJNA+CSOCdkCTCEIBFkcUbBAgE7IQUDSO6dkcECQd00rIDgjggpIGkNXHkhNAhumlp3I7UAlxTRw0RQkmgoBCXFMDtQZmP/AHePEF5or0vSA/QB4wvNFADZd6D7bD4guAVjD9a6HxhEewQj9EXUVwQhCjRpIQqMPHdKqM/k+K3W+qO4LDx4fPRn8h81tRG8TPCER0CEBCKEIQgEIQiEhCEAvJVWlXN4z5r1q8nWi1ZP4z5ojivXYAb4K0eLzXkV63o6b4P7XLPPxrh63sMPpR+G/wCivl+Z59yysOfZw/lq+12VrnHgLrk6qr66R+JGFjYzH6pJGugU66f5NSEhwa55DQTsFwooI2zyTNb6b9ynibo8rjKA5kTb2PNDqoYdVT4liTnSy5ooW5bNFg5egiiLnZ5dTwHALz+APEc7GkAZxe3evTE5dN3cv7oZiV9B+lvgoySshbmfuNgOCr1VW2midITd1t9vcsc1VTVtc6V5ZAdmjcqe+Hnq7PXvqrx092t2c/8AsqBqXUswiZEHOGmU7lVKioGbqmSMa0dtg32qo9sUj9ZnZLXL9rrXGYzfVo1s76x2eRgl2OYXydyjH6ET56ipDrn0tbud2AKm+WljaerIL37NB/UlKN9PE4SkGWTnvcq1J8XK2SV5bI8ksYPQFrBv9yq0U7xU5I6cN4FpFzrvrzUX4jUzTAfJ3NyD0W227e9SbLWQ1EThT5GcDuf/ANUzDWpQ4c+Odzn5YxuQw6AclYtLU1WQOyws0s08OSqVVZVCBjKVgYHDVzzrdcm1s1NRZA+Fr/xEnMXJ9Pi5X181O5sdK3KBow2FiVZwwQ0GeeeXrquQZtua8tPP1somlrbPGwbsO5RkxCI5s9ZK4u3I4qziWz8enqXPkPXGZrAdd9f/AMWbXV9IMl6gvmcbXab2b/dYoxKma2zmyyjk52i5vxOMsaxtK2zdrq9U7Y9bR4jS0lO5rrBm7rcBfQWVSeoZU4rVyx6tOThb8K80MSmH1cUbf6VqYPNJP18kpu8kXPsV48cqXlrS/RNJG66MGExskmgW4TvokU0AhCaBJgIT4IBCSEDKBujvS2QMoOiB2oO6AF9UIQdkDui6SEB3IQi9ggEE6IRuexAk0rJ8EBfgldNROyBnXVIGyOSEUydUbpJoFclNFhZCDM6QaULeecLzR2Xo+kP2JnjHkvOFABWcN+3w+IKsCrOGfeEPiRHrgpaJI70Vl09eybT1XXtYq4DovKxPLZWuvrdenjN2gqKndNIJorGx8enD4SteA3gjP5R5LJ6QbwnsK1KQ3pYT+QeSI7BNIJooSTXL5RD1mQSNzcrojqkgEFBQNJHBCAC8rX6V0/jK9UvK4jpXz+MoisvW9GzfCiPzuXkl6zoxrhxH/Y74LPPxrj6vQVAYIpGm7Xty+3/Lq5imIR0VA6TR7js0FedNXh0LQyUyF7d230uouxeiGkVMXcLk3XPG9b2HYjAaeOaWRrM19O1ZFXV1FY2RsLHPPWXsNsqqGocY3zNpG5Wi/pLk3G6u1omNj5aK9U7NaN8vyuKRkEoaBqLWtZakmJVTY3llMG24yOXnGyYpUNDjUZWnluq2WrkqXQyTPNnWNinU7NSpNZWSNknqY2gG4YBYLlUNaHtDsQJFtQDoFUnwyb5UImdY4FuY3PvU5sFaamGJtwXsJNirmJtQmZQZ7mdz1IVlDFpkc8DYFSjwFwqpGC5bHY6rvVYE57WGnY3Nmyu9LsVRn/LaUG7aVzjzTfjb4m9WylbGN7ELXwvB5BUlszLdWbFdcdwhtRicR1DeqAuOxNh9ecfjdW/bK3uC4vxSsk9aZy36fBI43ZnXdrYAiyhiGDsE8bmCzpXWyjb2K7E+vOvqZ3n0pXn2qF3nck+1eygwWMNMT4eGtwkOjkAN+qcW8LFNhleOtzU2tB4L2TcDp7gCHXt4JR4NA8OvA05SR3qWrjxoa0nZW6albKdSQOxeolwSjnpXhlO6KeIi5G1j5rh+yo6drQZLFxsNFe0dv58eG/5IYdg0TonTD0g3+JSjZ1dfUttlFmG1uxa1HG6mjFNY5jqTw1WfUNLMXqhe5ysJPsK58OXK8rvjP9Zxl/xNCSLLu4JIBSumEBpZPsRwSsgafFIoQMJqPJNAJpJ8UBslujihAx2JICCNUDA3S8k0u9A0DtS7UIGldA4IKA4I4WKYQgEjzQNUfqgDshJCKXFNB9yBugOKANEWRwQMcEkBCDL6Q/Y2eP4LzZ2XoukP2OPx/BeddsgAreFa4jD4lTCuYT94w+JB61CYOnakg8XsQvTUzrxMPYF5ly9FQOzUsZ7EVbTSRdRWTj49CHvK0qLWig8A8ln499VEfzHyV7Dz9Ag8ARHeSRsUbnu2aLlYtRi05cers0dy2J4hPA+Im2YWuvPvwysDy3q79t9EEJK+peDeZy4CUgb6g3BXeow6oggMsmUAW0uqdrIj0WFVDpoPSNyFoLGwQ+iQtlUCaEKAXlsT+8J/EvUry+K6YjP4vggqL1XRY/QH/wAw+QXlF6nosfocg/7D5BZ5+NcfXcdHIq9zanrshd6wIuDZdI+jNPp6Za/Xbv0WrQfYW+3zViEXeSsa1jK+QsDXU7nENLS1xC7UeE0zaEwTNEgzEgncBWJmjcbkFxXeEegzuulv0kZtRA1jTHEywzAD3py4XCyp65t+tfJzVyTWWnbzJcpE5qmMcgXfBApYmtpQCLvaLA9pUW0TOtFrZ2tDc3Ze67P9J0Tebr+5Jj7iVw4nKFFBjaWEtAa6Q6nsUqNgaNgbm+qbyAS3kLD2rpELNHaoOwAvta+pUahoMerb2N7c1NvFQldZriPCEGe+PrDkOlzmNuAG3xVmGJuZjbA5PSuea4wnMXS8HHTwjZWYGkR/mef0QFQMzAc1idAm0ZKbU2a0LnI7rJ8o9VuiKmTLljG41PfwCqOT5ergcTq69gPzHh7Ei3qy1gN3aOd38AkcpqQ0m7YBc9ripMDpHhu7nm5PJBapLva4u1btfmuEsMb5w3LqTcdgV05IIbOOVjRdx5BZz5y6N9Q45TJoPytWeV6zVSa5rpcw0axv/wCLFq3B2L1BH8DPirbq5nVuy6ue7bsWcc/7QmMgs5zGm3tKv86nJ1TSQvQ5GE73SGyAgeyaW6EDQlfVCB3umldCBoQlwQCfFJNAIQhAI3RxSQAKaEIBInVNJA7IR3I4oCyEIQJB11Qg3UUiUbJlIoDdPzSsmFQk0rp33QZPSH7LH4/gvOu2XoekJ+ixDjn+C88UCCuYT94w96pt3V7Bx/uUPeg9WiyLItqg8UVvYY69IxYjm2atbCH3p8vFpRWmCmCoAqSis7HR9HjP5vgreGm+HweFVMb+ys8fwVnCzfD4e74oi4hCEGfjRtQ25vC885b+OG1LGOb/AILBcg1MGNh7VtjgsLCNQe9brdgiJIQhFC8xi/3jN3jyXp15nGPvKX2eSIor0/RY/RZf5nwXmV6Tosfo8vj+CnLxePr0VGbUA7z5q3F6LCexVKX7C3xHzVq9oXHsXJ0V5/Jg/U/+labo09jVnvkMkjrbEtA/VXXuAhkdew5lP1Pxyc4Csb+SIlRY69SddQ0D4qnFKH1k7Q8FzY2tt3lTgqGvxCaMB1xx4KkmrkkuSVvYwopHB0LT+YlZtfVviqZGjLlDLG++yswTFmGmSwGVpIsrlzVl247tk6yYAcSSVfG+nALDwaSSWolc9+ZrGho047rbi2B/qKw1eOOt8rbngFmYjVhkQjYbEi1zzP8AhXbE6v5LACACSdivPDrcSmzOc1oLtGHSyizhs1s0gc5oaTo6zR4RuV3ra1lPGTmsdABxUKYMiic8kBjRlB7BxVGRsFVWhrZusyWkNttU+pkW21EdOxokcQ5+o0uuUtQ2JklRKfq9R2uXGWSmmk+UMc8uj0IIsByVOoxLrqiGBlOxwYfSYTfMSumRz1eoJutgzOaQSbuN91sUrRDG6aXQn9FRw+mzOFwA1pubbXSxWujfG+GMOLm+rbYlRXHEq59VIIIvqmnNI7gexZE9XHPWCYOc9gGUMBsG2P8AhXNlRMDNTOc5jC35zXjyCg80jIw1xbwa3n2lZz6ufHR1YZnyMpWEROAaCdz7UqTrPlcwl9YMbub81xnrmxygQxF1v4RoNVOge+SpmdJfMWg695W+M+s8sxfTCSY2XVzMIQEIBCEcUDQShBsgLp7KKaBhNIIugaLoQLXQFk0DVLigXkmjzQgSd0IsgOaLplJAhondCSA4ovqldNFNHNJBUBwSuhCoYSQAfYn2IEnvulw0QdkGR0h+zReP4Lz7tlv9IvqIvF8FgO2QJm6vYN95Rd/wVBaGC/eUXt8kHqk9kgOaEHjR6QsrmGSdXM5h/EqAOoXYOIIe3cFQeiabqYVOknE0YPHirQKNKWM60Y7HhdsJ+7ovb5rji+tD/UF1wc3w5nefNEXgUJIQZmPH5mEfmPksRy1sacJJY42kXaCSsp4I3QaeCbuW2Fh4IfTcFuIhoSQimvN4z94ydw8l6Rebxn7wf3DyRFBej6Ln5mbxjyXnF6Loufm5/EPJTl4vH16SlP0MD85812neWUjiN7KvTn6KB/2HzXSrkZFR55Bdt9QFydFCke6StJdoARoNtArteHOw17WtLy4gZRudVQoqiOarlELbRs1F99QFbxGd8FJGY35HZhqkhbPxm4VC+OaV7hla59gO7VXcOjYXSTNlzl51b/CsvB5XOiqJC4kXc7Xn/hWhg7XR00jnNykuv39q1UmuFfVUwdIHwOL89i4cR/gV2qnbBRRmFos4tytd79VjVNO+SaJnW6yPJvbYf4Vp4ixkgijfq1oLt038Wcbq3hU5qaXrXMawyOIs3ldarPNZGHZYaWFo9UAla2YNhMh2A0WGmFj+JNY407Y2l/4XnW3PRZVJDNVV7XvZYucHEg8VPE3RNqHEm7nHW+vaVfw58UJzyODTa+varCz/ALWjWxvdS9TCWi1r5trBVKKjEcE2Z9nTEkuHAdiqy4tLO6SOOB4YSLPvuFznmqzVDVrYcosy/mn1nYtvEFNSuEpzX9Kzt3clUw2GNtQ2SQNDtTm5KpUuo3VT5KqcyX2bfQKcWIuLQykpJJDzDdFcTXqJqymp4eqjlbe3pFeVlqJ+tcaeJrGuvkJdqO1TfS4pVEGVsUA/MdU/2VCNautkktwboEw1RMUURzT1fpHUgG6QFPI53yallmJOhsdFdM2EUXqRMc4cT6RXJ+Pvd6FNCddraLTLpHS4i5oDYoaZvNxuVKnhfBWyskmEruraS4C3EqmZsTqgXeoLX0Cs0UToalwe8vc6JriT3lWJV5O+iVkLbJ7p8EhxRwQAT4pICCXFJJCCXBF9Ek0ANkIQdQgY0TST2QNLdCEAlsmlyQMIS2TQCL6JIOiBpJ8EkUkwi3tTQJF0bBJA9hul2oQDqgL3QhCB7JX96L6JIMjpEfmIfEfJefcvQdI/qYfEfJefdsgQWjgn3lF7fJZwWjgn3lH7fJB6j9UfojihQeL1FjbQqbHW7laqIWNpw02zXuAqmWw3RVmllME35XLajdcArzub0bH2LUwyfrIy0nVqDtiutA7vHmpYMfoDfEVDEjehf7PNGDH6D/WUGkFnvxiBjywtfcG2yvZgBcmwWDXVMTnvZTsABN3PtqUFeV5fM9xNyTe6jIczRz4qIKBYuAPFEXcHfapLeBC3gV5mleYKprjwNivSRuu0FUdEJIUU7rzmNfeDvCF6Jeexr7efCEGevQdGD6M/iHkvPre6Mfv+9qnLw4+vTU/2cfzCo4iC+gyg2J2RAbQ90jlGvkZHSNL3WC5ujPwqIxTzF5Be52ttlexUNMDA4XDQXa9yo01VAyZsjXaS33Sxeu65zI6Y5m29JwF0X5HOltFhvK7QPeVpMkbHS8gBxWRVOfURFlPG6xIN7W2Cm/rZqeOOpkbEGbm+pROyUb2y18QBILARYrliNbIasMYCWXyuIF9FE1GG07r53SvHJNtfNN6NHQOIPEhDtWhDXxRMjaLvIvcNCnV4nVTxBrXCnjvrf1rKgygxSYfOPipm/qugwanHpVVVJMeIGgT4m1Ve/D4yXTydbITe97qTawygMpKF8naRorRkwqhHoxwgji70iq8/SSNoywtce4ZQqjoKPFZjd5ipm9p1T/ZMA9KrrJZTyboFkzY5VSk5LMHdcqsXzVDvnJnuvwurlTY3zPhFD6kUWYcXekVwm6SC2WBhI7PRCqUuBvnhc/awursGBxMhJlAc6/PgmT9NZ8uJYhMwvaMrb2uFxbT1c8gEpk14leoiw1go3QZcoB343ulUhlPTF4YSb2A47pshlrKp8CBIe51239IFXYMKjp3h4GbNq1vIK/QASU7SRo9+xXc2FWeTGFTVxWZCWZTs0F3tCp1DRHieUCw+Tt8ytF7vm+5nmVQrSDjBtt8naP1VnqXw7oSTXRgBAQO1NABCEroGSi+iRN0cUD2QkndA79qe6Sd0DQkmgaEcUIEhOyECT3QgbICySaEB5JcUykijihJMIBBQUcECQhHBAtLJpHVA2QP9Uk0cUGN0iPzMPiPksBy3ukX1cPiKwXbIEtHBPvFncfJZwWlgf3g3uPkg9Pw2Ra2iQJt2J+1FeYrY5OszNBLSOCrtpp37Rn2rYCkFkYz6Kdo9W/cVdwyIsLrq0RcqMAs82Qw8QH0KTuXDDamKnpCJXWOYmyrV07nTOaSbA2AVIm6o0K/EHT+hFpHx5lULqOqk1pPBAIHrdysRUzncFzkjMUjmEWIVEn+k0PG/Fa2GVOePI46tWRG6xsdiukEhp5weCI9GCmuUUgc0EHQroooWDjf27+gLeWDjf20eAIjOW50ZPpT+xYa2+jXrz+xTl4vH1pPjrHySCORrYTITcnbRFV1JjaKmsBLfwg6LExmeZuIzxtkcGXGgPYFnB7r7371mcWrW711BH6jHykbcF0ZWVUoyUdFoeNlkUlW2F+Z7L22styLpDHFSta5znP10aLJYkpjDsWqPr5mwN5XXVmBUrTepqJJjyGgWbP0hneT1UYb2nUrPmxCrn9eZ1uQ0TKux6fNhdCPRiiaRxcblV5+kkLBlizO7GiwXmcrnG5Nz2qbYzxVnH/qdmjNj1TJ9W1rO06lUpKmqnPzkzj7bKTYHEXyG3Oy06DCRPrJdo7FcibWM2ne82GpVj5BM2QMMZzEXXo8PwcNOcDMwm4J5LWfQte6E2yhpN+5TYY8xR4HJJrIHC2tltU2GRRNaMgBvYXF7rQ6p2Z3VGzbW158F0YxgBvqWCwPes3ksitFTua12WxzW2HsQ2Fj5XHZpcP0VjOI6d0nIF36aLk35qDXcRkqNJN1iB/icq9dCyZ4jkJDSRtuu4e0MhF9BqVCSzpXOdra5UoKWNsXVMbqBci6ryzBstQSdcmnvSlqWQvhzucLjgFRq5H9dKGi97BNanGu08xEcj/w2YFXkdmxFrucA80SvAp8z/TDpBcA6qLnNdXNLAQ0wCwPerxv1nlJI7J8EI0XZyATSBTQF0JXSuglf3pXSKLoJJhIJoHwQjdCBoCE0DQldNAISKEAmAhCB7pbFCEUFJP8A/UIETZCf6JIBCEFAkeSCLICBIsnsUuO6BjfVLuTSH6oMXpF9XCO0rCct7pH6kHeVguQILTwL7wb3FZrRutLAvvAeEoPS+Sd0hsg7qKyQpBQCkFFSA1UWNyyHkpApjdBXraeN8L5C302tvcLhhMUckT3PYHODtCe5Xan7LL4SqeDn5qXxDyVRbkhjedWN07FWZTN6yyugXcuTtJlB3jhYwaC6zsYiyyNmA0Iylag2UZ3xMj+dtlPAqjzliANLXXQ+nHfiFcrZKeaNrY2kFux7FSZdriiNLDKi7ercdRstIG4XnIpOqmBaVvQyB8YcNig7grCxv7Y3wBbSxca+1M8HxQZy2ujZ+cn7gsVbHRw/PTeEKcvFnrjjA/3Sb2eQVQMB4K7jA/3KTuHkuELLuCTwvpR0LpB6LrHtSnoZqdodK2zSbAhbdJDsSF0raX5ZkhzloGu3FLcR5wMBXVkOY2bqtd/Rqrja58ZbI1u9jqpYbSXqmROYbuNr22U7Rrraofs2UMa8gZSbLRgwTNFnGYuHBbxoWSDIbOY07jzV1kbYGgN9U63PFTsdWRDhnWUhYPRBOpsr0dAIW5Q8HhoN1ZeDHYbl2tuSlJaKw3cG3KnZcDIgYzY2ayzbcwF0iALnOd6rRcocOrhZHx3K4zydXTAcZCstGzSMOP4iXf2XCpkMdKSNXOOnkPilVVDWtLWEB18rQeNh/crMxF08jWsjzPDLklvCwt53RL8XqmW9OI2+sSG/H+yrVU72sffLmGVg7+K50jXytia43LG53Fx1P+AKqHup6ol7GyE3eQTpZVNWZa10b4W9WHWGwNuOivvaTSVJAu7JlHes6J8FTW2dAesBu14OgtwV+qf9HhiYfSllBNuQ1/si+qMzafrY4pZHNe1gDQBoe/3LNra6Rj3xMLbOk3A9IWWjPCTWulz+i3TL3LNnLA5riBe7nE8VG/v6hTROfC7rBYPfwP6q0RlxANGwgA/VVG1BywtYCRe5su7C52JFztLxaDlqFueudxbQhC6OYChNM2GJz3mwCqVeICF5ZGMzhueAWTPVSTOu9xPZwQWZ8Ume45T1beAU6fE3hwbPsdnBZbinG8EZXIPTskDwCDe6msCmqn0zgCc0ZW1DM2Voc11wgsAoCjwUt0EghJO6Bp/okmgAndJNAkITQLgmkmihJNBQJNLmjggfBCSCgEXRsi3FAA+5LigpIH5oKO1BQASOqe2qRvdBjdI/Ug7ysErd6R+rB3lYRQNvFaWBfb/6Ss1uzlpYCL139JQekQdO0oCCorICkFAFSCipKQUU0EZ9YJPCVTwb1Ze8K7JrE8flPkqODH60dyqNQKLmZiHKQTQMaLJxOVwqbHYAWWsuM9PHOLSNvbY8UGAZCVEhx1sbc1ux0FMz93c9q7GNgYWhjQOVkHnYmlzrrcofqrclCWBpbdoAtyU6U2JCC2sbG/tLPB8VsDdY+NfaI/D8UGatfo99fN4R5rIWt0f+0y+AeaXwnp4qL4lJ3DyUqSG7gumIR5sQc7sHku9IxYni31diaGtQw5SZBq4mzR2pu9UAbnRWsOgEtR1jvqofPipyTNuNeLPHFGwayHVcpyOtDGNaZNgba3XYSdXG6oePSdo0LjTeg19VJqRo3tcsujoyJscnUsN7ese1dHWfUBt/QjFyVyjkbBC+Rxu/4rgJiIC06F5u49iosRuEkzpnaNb6Xs4KLX3cHycTnd8AuYDsoYdA/wBI9yzKioqZMS6qGQxtNm9nMn3IjXlqWlple6zdrqu+pY5zpW2fHE3TtJXKsMQhLTO2Pqhmynd2ixX4tPBEyONsZc1wdbcuJ2S8dhL9XWsknm6yWRtmXABOx/8A0rMkrZqapd1MjiBJlI4EDdV+rqHF8j2EXN3Ov2q8/qZWsZuyMXJ7VJMjd/y/8Qq3SyyOkZE4A2aLHQC2oV6lpohQullbmLG6XKpSVbBF6OoZe57VzdWOEdgS64BPJa+sWSNHD444Osne6xI1JOg4qE2KQitD4j1kbGaa7nisaWuEkJjnfZp1yjdUvlOU/Mx2tsSk4peX/G+/EXyteOrEYuTmcst1RSxE+k6Z+t7bKpknqXXcXOvz2WrRYNEftOa/5Frqm1TjmnljeIR1TALmw1VnDInR1ALySXxk694W3BRU1M4sY4lnaFxr2iPE4WAWywEacfSCagUZHZI3u5AlSCi4ZgWnUHRbZeZMtyS7UnUrk93JWa2ikppDZpMfAhUw1z3ZWtJPIIEXKI3Vl9FLHHmcNeXFVwLIO8Ut/RdqrEE76V+Zhuw7hUguscltHahB6KmqWTsBafZyVkFeaje+BwkiOnELZpKxk7RbRw3CC8ExwUQ64UggY3UgohMIGhCEAhCEUFNJG10AhHbxQgEICLoDggBBQgEXQUtwgN0IS80ErJIvokNdNkAmNrJEaIQYnSPaD2rDK3Oke8HtWGUDbsVp4APpp8JWY3YrUwD7Y7wFB6HeyZ2STUGMFIKAUgVGkwpBQCaBv1Y7uKz8IPpS9wWgdj3LOwk2llHYPNVGqFMLmCpAoJIKV0XQMJP2TSOqCBF2FcItH2Vq2ir5bSKCyCsjGvro/D8VqjYLLxr6yLwnzVGYtTADaqk8HxWWtPAT9Lf4Pil8J60axt6onsC70zbBc6kXn9gVmIZI7rnGqlYuk9HUj0W9626WmEUTKduw9J5VDDobEzOF8mjRzctCd5hg6tp+dk3PJZWT9cqqbrZcrPVacre9QqaoMLGBt2xmwbzPH3KmZntmDYXFrhpqOHErlPUUj6d0ge/rY+GwtzRNTq6t0zo2RZ2sHpEne6uwse9l5HXNszyeACoYdJNKx7JHNMIOYkDW/JQjEtViIa4SR63eCbDLwC3+DSdP1dHJUv0zD0QeA4LhSz1FTIHT5DFAPQLRa54+5d8RcxsJD2gxsFyDsqMlZDRULGlti4Zsg5LOt58cJ2OkqSagNsSXexZ80lPA5r8rWvN3aDYcAuNZXTVT3Fp6tpGvcqtmE+sXu5q9U7SeLdVVCSLqog4WOp56aLgZnMiylwYzQkLlJ1xkyRb21sER4dPK7Vjr8ytSYxeVoFZkbla3P37Lm+Spm5hp4NFgtKPCurb1j3Zg3Ui1lr01MwBoba3G4T4PPU+FyPcOsGUHieK2aTAomvDy45bXN9Qr7GsfYdXs7TtXaQBsJa0+lM+3sU0xVjo42WaWhubiF3jic90bGjKL78xxTlyt6wN16uzGntK7AiMSO4Rx5R3lTVxwNn1DWgeu4lUsQdmxhh4dU4D2EK1A8ddNJ/wty+1UahwdXQEb9W+/vCs9Px0SKaLLbmja+h1XPq2M1axrTxsF1UZBoqKM41WVVU+U52DTiOS15hquQYHXBFwVFYias1lK6B2YC7D+irKo6RyZdDsuwuxwkhNrKqpxyFh7EG5Q1zZQGvNnDgtEOXmCL2fGbHfRaVDiGa0cujuB5oNdSXNjgRupjayBppXSuipBCj+qZNkAmldIuG10EgdUrrjJURRj0pGjvKqvxWBl7EuPYg0L2QSNOCxJMXk16tgHaSqr8QqHu1lI7kR6TMmCvPR4hURWJcJG8itWkrGVLLtdYjcHcIq7xUbpA6XRe6B96DwS7+CEDA5I2QnbRAgbJndJPRBh9I/Wg9qwytvpF60HtWIUDbsVq4B9rd4CspuxWr0f+1v8CD0PklojRI7qKxgpKAKldRUwmohNESus7C9KiXu+K0As/DtKuUdh81RqJhQBUggkE1FCCSEr2RdA0rAouldAwszGfWi7itIFZuM7xdxQZi0sCP0x3g+KzVo4J9sd4Cl8J62JxeYdwVuGMyPaxqqv1qW9y16GGzA+3pO27ly/G1yBrIosx0jiGnaVn1tUY2Pkc4CR4uAeA5K5M4OPVj6uPV3aVk1roTKJZg27Tcu5dikax1mdPWsGYtjeWAaDQBcI4mlxbJlfbV3Jx4BcnYtFlcyIOLzzGizvls7JS98jQLmw5LUibI3painoIWse5rfxFo37lTpcXazrah4u5507OSw6iqEj8zWukdxc5QhjkncG2vfkr1Z7LdZik1TMXSSktJFmDZcc89VIL5iToCV3bhQbNlJ0sHaLQoqEMcMjrg75twr4jDdA41LoXv8ASaba6LQGFviYx4uOYK1H4XDVvMjj1bhrccb81cbE3OyOQBwtsmmKTKXPLEcrWNAsbDcrSmp2xdVs4ag3H6qfV+o21m7tChWvzSCMHQaf3U1Vci1MS9vrCwb3nQe5dnRtihc7ixo9pOyhKesnhi5ekfgpVDwWxNJt1j83sGyipMPV5iP3bP1KhmDKkF3q08dz3qLZAWsO/WSFx7h/gVITGRkgzA9fIAQOAG6C2HANgD93uMjlCeqAoQ5+hlkLrcwP8CqVMkhkkZCC6wETbfrb9VXqZmh8bL9YYbNcwn2lSffC/F4EtoA2xzyuzOVWQuOJRA/hjLfJdKqptllZ82LgNuL24qnA58ta2aW2eUOJt7FeP/qVoJJpLq5nzSIuEJoK0sRKg2PKrlrpZQVFcHwskYWuFwQsCspXU0pB9U7FemAXGpp2VEZY8dyqPMIXWogfTyljx3HmuSCTHljuxdSWv1abFcFNotrdBoUmIvhIbJ6TefELUgroZbZXi54Hdee9HmgtIFxqOYQeqDwnmAXmGTSs9WRw9qbqqQj0pXH2oPQvqoY/XkaPaq0mKwt9UF/csEyjvKiZSdgitWTFpXeo1re9VZKyZ/rSm3ZoqReTxUUHZ0o4m6j1hOgGq5rsxoaO1AwNLu3SNk3LndEMm2ylBO6GUPYe8LmVC+qK9VTVAlY1wNwQrIKw8JkNshWwxxQdUBK6aB9iV0XR2oBCBqle2yDE6RaPg7isUrZ6Qn5yHuKxigbditXo/pVSeD4rKHqla3R/7TJ4fig37pIvYouorECkohSUVJNRundVEgs+h0rpR3+avrPpNMRk9qDTUgVFF0E0KN07oGndRRdA0JIugazsY2i9q0Fn4v6sXeUGYr+Cn6afAVQV7B/tw8JS+Eb8Ya+qDSQPR17lrTVkVJSGXMCbWYAd+1eYrpRHUam12bc1SlqXxuADLEi4LtdFzzW9bM+KVJiaIbQt4k6lyqAT1LJHkGQMBcTsFyo6Z9aSeszFupad7LYqaQ/IiIXWZHYyAm2YD/2qn1gR9bI6zfR523UDAWVRYbu1tcraFNkF27vII9yvmKPJqxpOh1HFNMZ0eFGNmeQWF7BWaehDZzIHANcABzvdXX/OZQeJSYGtc0cB8E0xPK2JocBqbi/YP/xVYL5NVaqX5Ibfl81UiNoyOPEILUNxCTxcbBThGeZ5GwOUKBcIgwE+qC79F0o8sbWZzb8RKirEkgbM9x9WFizIpc8hkedTqlW1NqDMbg1En/1uqcdUxsoa1pdqBfhYD+6C0Zc1VI5rtRoBfXsXKuqw2rDCCTEwNbbmeC49Q/MJbZmm77g7ALgyWlLmSyOke5xLpByHNa4z/qVaL3O9IBzGxR5ASdC4lc6d0NJK/wCUSNDmAkW4lV3PfJRMjbdwlkc+x4N2C5zRuDm5nDqyb246BLni5alBVzvkju45Ybvu0bk73SjgzSXmdmcTmNlAVUcULmgZnPNyBw12U5KtvydumSQkl5PLgApmeHyNCYtZA4AguDNuNyqlPmFXC0keq7QcFmyVJc4mMWvoXHddsKDvloLiSS06lJ6lutxJNJdHMJ3Suj2oGhCAgaDsjdCCpW0jamKx0dwK89LE+GQseLEL1llQxKiFTHmYLSN27UGAE7pHQ24oQSupBxBuDZc7p3QSeA5txoeIXJdAVBwsUEU0IRQhCEQBdcy4qQdpZB0LlzukSm1pcdEUEpNaXu0XYQjjqurGW0AUFrDY7PWuCqNHHl71eH6oOgKlfsXMHgpAqiY200SOp0S7EXtsgd9dUd2yLo4IMLpDfrYb/wAJ81jlbHSA/PQ+E+axygY2K1sA+vl8PxWSPVK1sA+ul8PxQbt7o58ElK9kVhqQUU1lUkJIVRK6o0+mJv8AaripRaYm72+SDSTuoXTugkndRui6CV01G6LoJISQgao4t9XH3lXVRxX6uPxIMxXcI+3N8JVJXMKNq5vcUpGjWwOnlzNF+raL87XV+loKaqpXdcwXYbAg2IVeN1q5tv4Vfoj80423JXNt0w6igoal0kUhc0tsAQivILOrboHu180XtbvXGoN5Ge0ooP1sbeQVk7DvVUa1Pc0KyTeRo5AlB0HrN7ASuTHhz7bk6e8qUkmR1rfhVSkmaat9wRl48LBEdq5+Yho/E+3uXKlLXyvAvfNb3LkH5p2Zjq1pe726rtTNbAx0oeHjLe4Uv/izP0OqBLWviDTceiHcO1Ktr2xxzRhjy62Vrm7XslSNgaHVEc/WXBJH8JXCR8LKyCSmqBKHEueCL25rULiUsdxDDJKGmCIOOY3JNrlVwaYQyOhLnyhoIPDVcqhk87zK5ou9ws8+SlDGYorvcC57sx4acFKk2uMUkjGyMje9mcZCw8l0FK7KXOeS64YABoVOpqo2Nia0Zz6xtzK5RVksIa97mgBxIaRf2q/T5HSeoAqjHE3OWWYBw03Vac9Y9jpiGMAtlBUXVOp6luS/FcMhc651KuJokkBeTG2w4EpMifK7QFzitfD8BmqbOf6DSvT0OFUtAy5Dc3MrHLl+Qx5zDOjs1QQ6YZG8juVexSghoKihbE0C4fft0C3Z6xsEWb0Y2fxPNh/crzVfXiuxKnDXOc1gdqRYbcApx423alTuhCF3ZCEJ8EAmEkBA0IQiGkU0jsivNYnH1dfKLWBOYKqtjHKe7WTt4ei74LHRBdF0kIHdI7JXRfRAIQmGOdwRSQuzYOZXVsYGwQVmxudwsurYOeqtMge7Zqsx0Lj6yiqAibyUwyw0C0fkjW9pUHxgbBQUsq6Rt1Ui3VdImILUGitDbkuETRZWLaKgvogGyXJGo71UdBqmOd1zadVMHTtQNCV0kGJ0g+vi8J81kFa2P/aIvB8VklBIbFa2AfWTdwWQPVK18A0fL3BBthBUbp7orIc2yiCDsrUzWAnMLi2irPma0Na6Jtj6JI0PeucrVguhOVnVPylwdpcEcQorbJ3VMaYn/nJW7qmdMRH+cEF+6YKhdO6qJ3TChdMFQTuhRundBJCSaKapYr9SzxfBXFTxT6hviQZat4X9uZ3HyVRWsM+3R+3yQjZb9saeTSr1GfmfaqQ+0E/kKs0Ls1OT2lc23aR+UAlcpXfSWN5gKFXJkjaSLjMEnOtXNaRf0R5IJNN64crq2x2aZ3ZYLODXHEGODdAd1fpzdzj+ZFKeQdY4HgbX7FShY35PLJFJnc8aAcyVKWZk0Ujojc2cDfnsqT3yUtGCPmnukuBzsFIlWGMMdPUvtrbKAnECzDC1rcrpCSAVNoLaBpdq5xBPedVKVwzMZxAGivizKgxkjKB4yBskh0bdV4AwdbUPa0PNx3LvXVDY2hgcMzW7dqz3y54mNeAxrRz1cUmrciw+vjIaxjS7K3hxJVadzjd0rsjSNrriZwwWhbbtO6ryEuN3Ek9q1jHau/XNAAibb8x3UNXG5Nz2qLQAAphVkAW29ys0zQ54ubLg0KzC0c7IN+gxBtM4RTzdXGR6wF06rH2NuKOO5/5ZdT7AsjqXkDKAFZp8JfKQ47czspciqk089XIXyPdI4/id8E4oXx1VO9wNnZhc9y9RSYJDTs62pIDWi5v8eSyMVxGmq66lhpRaOIu1AsDorChJCa0yAmkhA7ppBNABMJJjZAIKE0HKWNskbmPF2kWIXl6qH5PUPivfKbXXqyF53GG5a93aAUFFHBJPMLbaoBzg4N9EAgWJHFIaqKlewRE42XKtRRF2wSpYs+W62IYWsaNFFU4qJx3VuOjY219SrIUw3mg5tY1uwUw1Typ2VHJ0d1wki7FcUXMvdQZjmaqbArTob3UOqsimwLu3Zc2tIOy6NvbVAiNOxBKkRdRsqhcFIbKKV1FdLoUQdE73VRh49rUReD4rLK08d+0x+D4rLKBjZbGA7zdwWONlsYF+9Pcg2LoRug8UVRqvXKpv496ELlG664n9qi8DVzQhbjNCqO+8WoQqi4mhCoBupBCFESCYQhA0IQimqeJ/Z2+JCEGWrOHfbY/b5IQiNtv1zvAu+H/Znd6ELm6RGv8Aqm+IJP8AvM9w8kIUHWH653f8F2pvVPe7zQhX8VnU31EvePNcsY9Sk7z8EIRFms+zw+IeSY+3hCFT8ZtX9sl8SrTeuhCqVzUXbFCFWUx6oUm7oQqOg3CsR8EIUo0ab1B4gt5+0XhKELny9jUU8Y+7Xd3xXnqT7VD4j5IQukStYcEc0IWmTTQhAuKfNCEDO4RwQhA0IQgXFeexv7cfCEIQZ6SEIBB2QhBqUHqt7lrN9QIQoJsXQcEIVEjuUDghCB/iKjyQhA3bLnyQhFCmhCBN3KidyhCBcEv7oQoBu5UhsUIVRh479pi8HxWWUIQMbLYwLab2IQg1+CfFCEV//9k=">
            <a:extLst>
              <a:ext uri="{FF2B5EF4-FFF2-40B4-BE49-F238E27FC236}">
                <a16:creationId xmlns:a16="http://schemas.microsoft.com/office/drawing/2014/main" id="{8111D686-732F-4E6F-BC58-80112666100E}"/>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a16="http://schemas.microsoft.com/office/drawing/2014/main" id="{D549ED6B-E6ED-4B8F-AC81-83CC08432007}"/>
              </a:ext>
            </a:extLst>
          </p:cNvPr>
          <p:cNvSpPr txBox="1"/>
          <p:nvPr/>
        </p:nvSpPr>
        <p:spPr>
          <a:xfrm>
            <a:off x="4086538" y="4039621"/>
            <a:ext cx="683172" cy="584775"/>
          </a:xfrm>
          <a:prstGeom prst="rect">
            <a:avLst/>
          </a:prstGeom>
          <a:noFill/>
        </p:spPr>
        <p:txBody>
          <a:bodyPr wrap="square" rtlCol="0">
            <a:spAutoFit/>
          </a:bodyPr>
          <a:lstStyle/>
          <a:p>
            <a:r>
              <a:rPr lang="en-US" sz="3200" b="1" dirty="0"/>
              <a:t>Vs.</a:t>
            </a:r>
          </a:p>
        </p:txBody>
      </p:sp>
      <p:pic>
        <p:nvPicPr>
          <p:cNvPr id="6" name="Picture 5">
            <a:extLst>
              <a:ext uri="{FF2B5EF4-FFF2-40B4-BE49-F238E27FC236}">
                <a16:creationId xmlns:a16="http://schemas.microsoft.com/office/drawing/2014/main" id="{CB85D5CF-A582-4BD6-A3A1-3B00B7625C51}"/>
              </a:ext>
            </a:extLst>
          </p:cNvPr>
          <p:cNvPicPr>
            <a:picLocks noChangeAspect="1"/>
          </p:cNvPicPr>
          <p:nvPr/>
        </p:nvPicPr>
        <p:blipFill rotWithShape="1">
          <a:blip r:embed="rId3"/>
          <a:srcRect l="1057" t="1523" r="1518"/>
          <a:stretch/>
        </p:blipFill>
        <p:spPr>
          <a:xfrm>
            <a:off x="4876800" y="3132630"/>
            <a:ext cx="3937438" cy="2874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a:extLst>
              <a:ext uri="{FF2B5EF4-FFF2-40B4-BE49-F238E27FC236}">
                <a16:creationId xmlns:a16="http://schemas.microsoft.com/office/drawing/2014/main" id="{A3BC7B81-78C3-4CA1-8E5B-23401381F8E7}"/>
              </a:ext>
            </a:extLst>
          </p:cNvPr>
          <p:cNvSpPr txBox="1"/>
          <p:nvPr/>
        </p:nvSpPr>
        <p:spPr>
          <a:xfrm>
            <a:off x="5203934" y="2764208"/>
            <a:ext cx="4854465" cy="400110"/>
          </a:xfrm>
          <a:prstGeom prst="rect">
            <a:avLst/>
          </a:prstGeom>
          <a:noFill/>
        </p:spPr>
        <p:txBody>
          <a:bodyPr wrap="square" rtlCol="0">
            <a:spAutoFit/>
          </a:bodyPr>
          <a:lstStyle/>
          <a:p>
            <a:r>
              <a:rPr lang="en-US" sz="2000" dirty="0"/>
              <a:t>SPED File Structure Example</a:t>
            </a:r>
          </a:p>
        </p:txBody>
      </p:sp>
      <p:pic>
        <p:nvPicPr>
          <p:cNvPr id="1026" name="Picture 2" descr="Image result for large filing cabinet room">
            <a:extLst>
              <a:ext uri="{FF2B5EF4-FFF2-40B4-BE49-F238E27FC236}">
                <a16:creationId xmlns:a16="http://schemas.microsoft.com/office/drawing/2014/main" id="{DDEEFD54-E92A-4E02-8B1B-82BFB39E6E6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2" t="15795" r="9847" b="27956"/>
          <a:stretch/>
        </p:blipFill>
        <p:spPr bwMode="auto">
          <a:xfrm>
            <a:off x="678457" y="2763832"/>
            <a:ext cx="2954182" cy="3243744"/>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60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4F95F5-121B-4642-8C3E-2F4BFF710AC0}"/>
              </a:ext>
            </a:extLst>
          </p:cNvPr>
          <p:cNvSpPr>
            <a:spLocks noGrp="1"/>
          </p:cNvSpPr>
          <p:nvPr>
            <p:ph type="ftr" sz="quarter" idx="11"/>
          </p:nvPr>
        </p:nvSpPr>
        <p:spPr/>
        <p:txBody>
          <a:bodyPr/>
          <a:lstStyle/>
          <a:p>
            <a:r>
              <a:rPr lang="en-US" dirty="0"/>
              <a:t>© YellowFolder, LLC, All Rights Reserved.</a:t>
            </a:r>
          </a:p>
        </p:txBody>
      </p:sp>
      <p:sp>
        <p:nvSpPr>
          <p:cNvPr id="3" name="Slide Number Placeholder 2">
            <a:extLst>
              <a:ext uri="{FF2B5EF4-FFF2-40B4-BE49-F238E27FC236}">
                <a16:creationId xmlns:a16="http://schemas.microsoft.com/office/drawing/2014/main" id="{EC9ACDA6-D68D-4802-BCF3-92061515DFA1}"/>
              </a:ext>
            </a:extLst>
          </p:cNvPr>
          <p:cNvSpPr>
            <a:spLocks noGrp="1"/>
          </p:cNvSpPr>
          <p:nvPr>
            <p:ph type="sldNum" sz="quarter" idx="12"/>
          </p:nvPr>
        </p:nvSpPr>
        <p:spPr/>
        <p:txBody>
          <a:bodyPr/>
          <a:lstStyle/>
          <a:p>
            <a:fld id="{B996A9E8-C934-7647-B79C-6F431D92E0EB}" type="slidenum">
              <a:rPr lang="en-US" smtClean="0"/>
              <a:t>9</a:t>
            </a:fld>
            <a:endParaRPr lang="en-US" dirty="0"/>
          </a:p>
        </p:txBody>
      </p:sp>
      <p:sp>
        <p:nvSpPr>
          <p:cNvPr id="4" name="Title 1">
            <a:extLst>
              <a:ext uri="{FF2B5EF4-FFF2-40B4-BE49-F238E27FC236}">
                <a16:creationId xmlns:a16="http://schemas.microsoft.com/office/drawing/2014/main" id="{96750E5A-B680-4976-B035-8EED620358F2}"/>
              </a:ext>
            </a:extLst>
          </p:cNvPr>
          <p:cNvSpPr txBox="1">
            <a:spLocks/>
          </p:cNvSpPr>
          <p:nvPr/>
        </p:nvSpPr>
        <p:spPr>
          <a:xfrm>
            <a:off x="157941" y="274639"/>
            <a:ext cx="5777345" cy="695180"/>
          </a:xfrm>
          <a:prstGeom prst="rect">
            <a:avLst/>
          </a:prstGeom>
        </p:spPr>
        <p:txBody>
          <a:bodyPr/>
          <a:lstStyle>
            <a:lvl1pPr algn="l" defTabSz="457200" rtl="0" eaLnBrk="1" latinLnBrk="0" hangingPunct="1">
              <a:spcBef>
                <a:spcPct val="0"/>
              </a:spcBef>
              <a:buNone/>
              <a:defRPr sz="2800" b="1" kern="1200">
                <a:solidFill>
                  <a:schemeClr val="tx1"/>
                </a:solidFill>
                <a:latin typeface="+mj-lt"/>
                <a:ea typeface="+mj-ea"/>
                <a:cs typeface="+mj-cs"/>
              </a:defRPr>
            </a:lvl1pPr>
          </a:lstStyle>
          <a:p>
            <a:r>
              <a:rPr lang="en-US" dirty="0"/>
              <a:t>What is a “good folder” name in </a:t>
            </a:r>
          </a:p>
          <a:p>
            <a:r>
              <a:rPr lang="en-US" dirty="0"/>
              <a:t>a file structure?</a:t>
            </a:r>
          </a:p>
        </p:txBody>
      </p:sp>
      <p:sp>
        <p:nvSpPr>
          <p:cNvPr id="5" name="TextBox 4">
            <a:extLst>
              <a:ext uri="{FF2B5EF4-FFF2-40B4-BE49-F238E27FC236}">
                <a16:creationId xmlns:a16="http://schemas.microsoft.com/office/drawing/2014/main" id="{BC32733A-945A-49F7-A923-8513D0AE775C}"/>
              </a:ext>
            </a:extLst>
          </p:cNvPr>
          <p:cNvSpPr txBox="1"/>
          <p:nvPr/>
        </p:nvSpPr>
        <p:spPr>
          <a:xfrm>
            <a:off x="212115" y="1151880"/>
            <a:ext cx="8758463" cy="5078313"/>
          </a:xfrm>
          <a:prstGeom prst="rect">
            <a:avLst/>
          </a:prstGeom>
          <a:noFill/>
        </p:spPr>
        <p:txBody>
          <a:bodyPr wrap="square" rtlCol="0">
            <a:spAutoFit/>
          </a:bodyPr>
          <a:lstStyle/>
          <a:p>
            <a:r>
              <a:rPr lang="en-US" sz="2200" dirty="0"/>
              <a:t>A “good folder” name conveys an overarching, general category that describes the contents.  Something to consider, it is always best if users have a uniform idea of which documents fall into which category folder.  A user should be able to recognize the document and think immediately of the placement.</a:t>
            </a:r>
            <a:endParaRPr lang="en-US" sz="2200" dirty="0">
              <a:highlight>
                <a:srgbClr val="FFFF00"/>
              </a:highlight>
            </a:endParaRPr>
          </a:p>
          <a:p>
            <a:endParaRPr lang="en-US" sz="1600" dirty="0"/>
          </a:p>
          <a:p>
            <a:r>
              <a:rPr lang="en-US" sz="2200" dirty="0"/>
              <a:t>Some examples are the following:</a:t>
            </a:r>
          </a:p>
          <a:p>
            <a:pPr marL="800100" lvl="1" indent="-342900">
              <a:buBlip>
                <a:blip r:embed="rId2"/>
              </a:buBlip>
            </a:pPr>
            <a:r>
              <a:rPr lang="en-US" sz="2200" dirty="0"/>
              <a:t>Student Record Series – Medical, Enrollment Information, or Academic Testing</a:t>
            </a:r>
          </a:p>
          <a:p>
            <a:pPr marL="800100" lvl="1" indent="-342900">
              <a:buBlip>
                <a:blip r:embed="rId2"/>
              </a:buBlip>
            </a:pPr>
            <a:r>
              <a:rPr lang="en-US" sz="2200" dirty="0"/>
              <a:t>Human Resource Record Series – Application Packet, Contracts, or Salary Documents</a:t>
            </a:r>
          </a:p>
          <a:p>
            <a:pPr marL="800100" lvl="1" indent="-342900">
              <a:buBlip>
                <a:blip r:embed="rId2"/>
              </a:buBlip>
            </a:pPr>
            <a:r>
              <a:rPr lang="en-US" sz="2200" dirty="0"/>
              <a:t>Special Education Record Series – Individual Education Plan, Evaluations, or Behavior</a:t>
            </a:r>
          </a:p>
          <a:p>
            <a:pPr marL="800100" lvl="1" indent="-342900">
              <a:buBlip>
                <a:blip r:embed="rId2"/>
              </a:buBlip>
            </a:pPr>
            <a:r>
              <a:rPr lang="en-US" sz="2200" dirty="0"/>
              <a:t>Administrative Record Series – Accounting, School Board, or Technology</a:t>
            </a:r>
          </a:p>
        </p:txBody>
      </p:sp>
      <p:grpSp>
        <p:nvGrpSpPr>
          <p:cNvPr id="17" name="Group 16">
            <a:extLst>
              <a:ext uri="{FF2B5EF4-FFF2-40B4-BE49-F238E27FC236}">
                <a16:creationId xmlns:a16="http://schemas.microsoft.com/office/drawing/2014/main" id="{45291FDE-5C73-4075-A153-BAB0C8B40F24}"/>
              </a:ext>
            </a:extLst>
          </p:cNvPr>
          <p:cNvGrpSpPr/>
          <p:nvPr/>
        </p:nvGrpSpPr>
        <p:grpSpPr>
          <a:xfrm>
            <a:off x="7996665" y="2575589"/>
            <a:ext cx="935220" cy="919462"/>
            <a:chOff x="4891413" y="1913949"/>
            <a:chExt cx="1846838" cy="1846839"/>
          </a:xfrm>
        </p:grpSpPr>
        <p:sp>
          <p:nvSpPr>
            <p:cNvPr id="18" name="Freeform 344">
              <a:extLst>
                <a:ext uri="{FF2B5EF4-FFF2-40B4-BE49-F238E27FC236}">
                  <a16:creationId xmlns:a16="http://schemas.microsoft.com/office/drawing/2014/main" id="{8EDAFF03-E255-449A-AFB4-419B455BA5A2}"/>
                </a:ext>
              </a:extLst>
            </p:cNvPr>
            <p:cNvSpPr>
              <a:spLocks noChangeArrowheads="1"/>
            </p:cNvSpPr>
            <p:nvPr/>
          </p:nvSpPr>
          <p:spPr bwMode="auto">
            <a:xfrm>
              <a:off x="4891413" y="1913949"/>
              <a:ext cx="1846838" cy="1846839"/>
            </a:xfrm>
            <a:custGeom>
              <a:avLst/>
              <a:gdLst>
                <a:gd name="T0" fmla="*/ 3839 w 3840"/>
                <a:gd name="T1" fmla="*/ 1906 h 3840"/>
                <a:gd name="T2" fmla="*/ 3839 w 3840"/>
                <a:gd name="T3" fmla="*/ 1906 h 3840"/>
                <a:gd name="T4" fmla="*/ 1906 w 3840"/>
                <a:gd name="T5" fmla="*/ 3839 h 3840"/>
                <a:gd name="T6" fmla="*/ 0 w 3840"/>
                <a:gd name="T7" fmla="*/ 1906 h 3840"/>
                <a:gd name="T8" fmla="*/ 1906 w 3840"/>
                <a:gd name="T9" fmla="*/ 0 h 3840"/>
                <a:gd name="T10" fmla="*/ 3839 w 3840"/>
                <a:gd name="T11" fmla="*/ 1906 h 3840"/>
              </a:gdLst>
              <a:ahLst/>
              <a:cxnLst>
                <a:cxn ang="0">
                  <a:pos x="T0" y="T1"/>
                </a:cxn>
                <a:cxn ang="0">
                  <a:pos x="T2" y="T3"/>
                </a:cxn>
                <a:cxn ang="0">
                  <a:pos x="T4" y="T5"/>
                </a:cxn>
                <a:cxn ang="0">
                  <a:pos x="T6" y="T7"/>
                </a:cxn>
                <a:cxn ang="0">
                  <a:pos x="T8" y="T9"/>
                </a:cxn>
                <a:cxn ang="0">
                  <a:pos x="T10" y="T11"/>
                </a:cxn>
              </a:cxnLst>
              <a:rect l="0" t="0" r="r" b="b"/>
              <a:pathLst>
                <a:path w="3840" h="3840">
                  <a:moveTo>
                    <a:pt x="3839" y="1906"/>
                  </a:moveTo>
                  <a:lnTo>
                    <a:pt x="3839" y="1906"/>
                  </a:lnTo>
                  <a:cubicBezTo>
                    <a:pt x="3839" y="2978"/>
                    <a:pt x="2978" y="3839"/>
                    <a:pt x="1906" y="3839"/>
                  </a:cubicBezTo>
                  <a:cubicBezTo>
                    <a:pt x="861" y="3839"/>
                    <a:pt x="0" y="2978"/>
                    <a:pt x="0" y="1906"/>
                  </a:cubicBezTo>
                  <a:cubicBezTo>
                    <a:pt x="0" y="862"/>
                    <a:pt x="861" y="0"/>
                    <a:pt x="1906" y="0"/>
                  </a:cubicBezTo>
                  <a:cubicBezTo>
                    <a:pt x="2978" y="0"/>
                    <a:pt x="3839" y="862"/>
                    <a:pt x="3839" y="1906"/>
                  </a:cubicBezTo>
                </a:path>
              </a:pathLst>
            </a:custGeom>
            <a:solidFill>
              <a:srgbClr val="39B04A"/>
            </a:solidFill>
            <a:ln>
              <a:noFill/>
            </a:ln>
            <a:effectLst/>
          </p:spPr>
          <p:txBody>
            <a:bodyPr wrap="none" anchor="ctr"/>
            <a:lstStyle/>
            <a:p>
              <a:endParaRPr lang="en-US" dirty="0">
                <a:solidFill>
                  <a:prstClr val="black"/>
                </a:solidFill>
              </a:endParaRPr>
            </a:p>
          </p:txBody>
        </p:sp>
        <p:grpSp>
          <p:nvGrpSpPr>
            <p:cNvPr id="19" name="Group 18">
              <a:extLst>
                <a:ext uri="{FF2B5EF4-FFF2-40B4-BE49-F238E27FC236}">
                  <a16:creationId xmlns:a16="http://schemas.microsoft.com/office/drawing/2014/main" id="{3DD0AC04-251A-45A8-BF6B-66E9AD873994}"/>
                </a:ext>
              </a:extLst>
            </p:cNvPr>
            <p:cNvGrpSpPr/>
            <p:nvPr/>
          </p:nvGrpSpPr>
          <p:grpSpPr>
            <a:xfrm>
              <a:off x="5280582" y="2330373"/>
              <a:ext cx="1123134" cy="991395"/>
              <a:chOff x="8821738" y="1993900"/>
              <a:chExt cx="798512" cy="704850"/>
            </a:xfrm>
          </p:grpSpPr>
          <p:sp>
            <p:nvSpPr>
              <p:cNvPr id="37" name="Freeform 345">
                <a:extLst>
                  <a:ext uri="{FF2B5EF4-FFF2-40B4-BE49-F238E27FC236}">
                    <a16:creationId xmlns:a16="http://schemas.microsoft.com/office/drawing/2014/main" id="{61C4DEBA-71AC-4E56-9241-2F1D55223ECF}"/>
                  </a:ext>
                </a:extLst>
              </p:cNvPr>
              <p:cNvSpPr>
                <a:spLocks noChangeArrowheads="1"/>
              </p:cNvSpPr>
              <p:nvPr/>
            </p:nvSpPr>
            <p:spPr bwMode="auto">
              <a:xfrm>
                <a:off x="8821738" y="1993900"/>
                <a:ext cx="798512" cy="704850"/>
              </a:xfrm>
              <a:custGeom>
                <a:avLst/>
                <a:gdLst>
                  <a:gd name="T0" fmla="*/ 2089 w 2220"/>
                  <a:gd name="T1" fmla="*/ 130 h 1960"/>
                  <a:gd name="T2" fmla="*/ 2089 w 2220"/>
                  <a:gd name="T3" fmla="*/ 130 h 1960"/>
                  <a:gd name="T4" fmla="*/ 1149 w 2220"/>
                  <a:gd name="T5" fmla="*/ 130 h 1960"/>
                  <a:gd name="T6" fmla="*/ 1096 w 2220"/>
                  <a:gd name="T7" fmla="*/ 105 h 1960"/>
                  <a:gd name="T8" fmla="*/ 992 w 2220"/>
                  <a:gd name="T9" fmla="*/ 26 h 1960"/>
                  <a:gd name="T10" fmla="*/ 940 w 2220"/>
                  <a:gd name="T11" fmla="*/ 0 h 1960"/>
                  <a:gd name="T12" fmla="*/ 130 w 2220"/>
                  <a:gd name="T13" fmla="*/ 0 h 1960"/>
                  <a:gd name="T14" fmla="*/ 0 w 2220"/>
                  <a:gd name="T15" fmla="*/ 130 h 1960"/>
                  <a:gd name="T16" fmla="*/ 0 w 2220"/>
                  <a:gd name="T17" fmla="*/ 1959 h 1960"/>
                  <a:gd name="T18" fmla="*/ 1932 w 2220"/>
                  <a:gd name="T19" fmla="*/ 1959 h 1960"/>
                  <a:gd name="T20" fmla="*/ 2219 w 2220"/>
                  <a:gd name="T21" fmla="*/ 1672 h 1960"/>
                  <a:gd name="T22" fmla="*/ 2219 w 2220"/>
                  <a:gd name="T23" fmla="*/ 288 h 1960"/>
                  <a:gd name="T24" fmla="*/ 2089 w 2220"/>
                  <a:gd name="T25" fmla="*/ 288 h 1960"/>
                  <a:gd name="T26" fmla="*/ 2089 w 2220"/>
                  <a:gd name="T27" fmla="*/ 13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960">
                    <a:moveTo>
                      <a:pt x="2089" y="130"/>
                    </a:moveTo>
                    <a:lnTo>
                      <a:pt x="2089" y="130"/>
                    </a:lnTo>
                    <a:cubicBezTo>
                      <a:pt x="1149" y="130"/>
                      <a:pt x="1149" y="130"/>
                      <a:pt x="1149" y="130"/>
                    </a:cubicBezTo>
                    <a:cubicBezTo>
                      <a:pt x="1123" y="130"/>
                      <a:pt x="1096" y="130"/>
                      <a:pt x="1096" y="105"/>
                    </a:cubicBezTo>
                    <a:cubicBezTo>
                      <a:pt x="992" y="26"/>
                      <a:pt x="992" y="26"/>
                      <a:pt x="992" y="26"/>
                    </a:cubicBezTo>
                    <a:cubicBezTo>
                      <a:pt x="966" y="0"/>
                      <a:pt x="966" y="0"/>
                      <a:pt x="940" y="0"/>
                    </a:cubicBezTo>
                    <a:cubicBezTo>
                      <a:pt x="130" y="0"/>
                      <a:pt x="130" y="0"/>
                      <a:pt x="130" y="0"/>
                    </a:cubicBezTo>
                    <a:cubicBezTo>
                      <a:pt x="51" y="0"/>
                      <a:pt x="0" y="53"/>
                      <a:pt x="0" y="130"/>
                    </a:cubicBezTo>
                    <a:cubicBezTo>
                      <a:pt x="0" y="1959"/>
                      <a:pt x="0" y="1959"/>
                      <a:pt x="0" y="1959"/>
                    </a:cubicBezTo>
                    <a:cubicBezTo>
                      <a:pt x="1932" y="1959"/>
                      <a:pt x="1932" y="1959"/>
                      <a:pt x="1932" y="1959"/>
                    </a:cubicBezTo>
                    <a:cubicBezTo>
                      <a:pt x="2089" y="1959"/>
                      <a:pt x="2219" y="1829"/>
                      <a:pt x="2219" y="1672"/>
                    </a:cubicBezTo>
                    <a:cubicBezTo>
                      <a:pt x="2219" y="288"/>
                      <a:pt x="2219" y="288"/>
                      <a:pt x="2219" y="288"/>
                    </a:cubicBezTo>
                    <a:cubicBezTo>
                      <a:pt x="2089" y="288"/>
                      <a:pt x="2089" y="288"/>
                      <a:pt x="2089" y="288"/>
                    </a:cubicBezTo>
                    <a:lnTo>
                      <a:pt x="2089" y="130"/>
                    </a:lnTo>
                  </a:path>
                </a:pathLst>
              </a:custGeom>
              <a:solidFill>
                <a:srgbClr val="FACC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38" name="Freeform 346">
                <a:extLst>
                  <a:ext uri="{FF2B5EF4-FFF2-40B4-BE49-F238E27FC236}">
                    <a16:creationId xmlns:a16="http://schemas.microsoft.com/office/drawing/2014/main" id="{4424715A-92C9-490B-9FAB-5AF6E16D1693}"/>
                  </a:ext>
                </a:extLst>
              </p:cNvPr>
              <p:cNvSpPr>
                <a:spLocks noChangeArrowheads="1"/>
              </p:cNvSpPr>
              <p:nvPr/>
            </p:nvSpPr>
            <p:spPr bwMode="auto">
              <a:xfrm>
                <a:off x="8821738" y="2097088"/>
                <a:ext cx="798512" cy="601662"/>
              </a:xfrm>
              <a:custGeom>
                <a:avLst/>
                <a:gdLst>
                  <a:gd name="T0" fmla="*/ 2219 w 2220"/>
                  <a:gd name="T1" fmla="*/ 0 h 1672"/>
                  <a:gd name="T2" fmla="*/ 2219 w 2220"/>
                  <a:gd name="T3" fmla="*/ 0 h 1672"/>
                  <a:gd name="T4" fmla="*/ 1018 w 2220"/>
                  <a:gd name="T5" fmla="*/ 0 h 1672"/>
                  <a:gd name="T6" fmla="*/ 940 w 2220"/>
                  <a:gd name="T7" fmla="*/ 26 h 1672"/>
                  <a:gd name="T8" fmla="*/ 861 w 2220"/>
                  <a:gd name="T9" fmla="*/ 234 h 1672"/>
                  <a:gd name="T10" fmla="*/ 783 w 2220"/>
                  <a:gd name="T11" fmla="*/ 260 h 1672"/>
                  <a:gd name="T12" fmla="*/ 130 w 2220"/>
                  <a:gd name="T13" fmla="*/ 260 h 1672"/>
                  <a:gd name="T14" fmla="*/ 0 w 2220"/>
                  <a:gd name="T15" fmla="*/ 417 h 1672"/>
                  <a:gd name="T16" fmla="*/ 0 w 2220"/>
                  <a:gd name="T17" fmla="*/ 1671 h 1672"/>
                  <a:gd name="T18" fmla="*/ 1932 w 2220"/>
                  <a:gd name="T19" fmla="*/ 1671 h 1672"/>
                  <a:gd name="T20" fmla="*/ 2219 w 2220"/>
                  <a:gd name="T21" fmla="*/ 1384 h 1672"/>
                  <a:gd name="T22" fmla="*/ 2219 w 2220"/>
                  <a:gd name="T23"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0" h="1672">
                    <a:moveTo>
                      <a:pt x="2219" y="0"/>
                    </a:moveTo>
                    <a:lnTo>
                      <a:pt x="2219" y="0"/>
                    </a:lnTo>
                    <a:cubicBezTo>
                      <a:pt x="1018" y="0"/>
                      <a:pt x="1018" y="0"/>
                      <a:pt x="1018" y="0"/>
                    </a:cubicBezTo>
                    <a:cubicBezTo>
                      <a:pt x="992" y="0"/>
                      <a:pt x="966" y="0"/>
                      <a:pt x="940" y="26"/>
                    </a:cubicBezTo>
                    <a:cubicBezTo>
                      <a:pt x="861" y="234"/>
                      <a:pt x="861" y="234"/>
                      <a:pt x="861" y="234"/>
                    </a:cubicBezTo>
                    <a:cubicBezTo>
                      <a:pt x="835" y="260"/>
                      <a:pt x="809" y="260"/>
                      <a:pt x="783" y="260"/>
                    </a:cubicBezTo>
                    <a:cubicBezTo>
                      <a:pt x="130" y="260"/>
                      <a:pt x="130" y="260"/>
                      <a:pt x="130" y="260"/>
                    </a:cubicBezTo>
                    <a:cubicBezTo>
                      <a:pt x="51" y="260"/>
                      <a:pt x="0" y="339"/>
                      <a:pt x="0" y="417"/>
                    </a:cubicBezTo>
                    <a:cubicBezTo>
                      <a:pt x="0" y="1671"/>
                      <a:pt x="0" y="1671"/>
                      <a:pt x="0" y="1671"/>
                    </a:cubicBezTo>
                    <a:cubicBezTo>
                      <a:pt x="1932" y="1671"/>
                      <a:pt x="1932" y="1671"/>
                      <a:pt x="1932" y="1671"/>
                    </a:cubicBezTo>
                    <a:cubicBezTo>
                      <a:pt x="2089" y="1671"/>
                      <a:pt x="2219" y="1541"/>
                      <a:pt x="2219" y="1384"/>
                    </a:cubicBezTo>
                    <a:lnTo>
                      <a:pt x="2219" y="0"/>
                    </a:lnTo>
                  </a:path>
                </a:pathLst>
              </a:custGeom>
              <a:solidFill>
                <a:srgbClr val="FAEC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grpSp>
        <p:grpSp>
          <p:nvGrpSpPr>
            <p:cNvPr id="20" name="Group 19">
              <a:extLst>
                <a:ext uri="{FF2B5EF4-FFF2-40B4-BE49-F238E27FC236}">
                  <a16:creationId xmlns:a16="http://schemas.microsoft.com/office/drawing/2014/main" id="{2FB76ACC-AF16-45A8-B3FC-1327F170689F}"/>
                </a:ext>
              </a:extLst>
            </p:cNvPr>
            <p:cNvGrpSpPr/>
            <p:nvPr/>
          </p:nvGrpSpPr>
          <p:grpSpPr>
            <a:xfrm>
              <a:off x="5441190" y="2534440"/>
              <a:ext cx="723878" cy="966022"/>
              <a:chOff x="7165975" y="1955800"/>
              <a:chExt cx="450850" cy="601663"/>
            </a:xfrm>
          </p:grpSpPr>
          <p:sp>
            <p:nvSpPr>
              <p:cNvPr id="32" name="Freeform 353">
                <a:extLst>
                  <a:ext uri="{FF2B5EF4-FFF2-40B4-BE49-F238E27FC236}">
                    <a16:creationId xmlns:a16="http://schemas.microsoft.com/office/drawing/2014/main" id="{7188CA51-1F82-42B7-8696-ADED97A67F11}"/>
                  </a:ext>
                </a:extLst>
              </p:cNvPr>
              <p:cNvSpPr>
                <a:spLocks noChangeArrowheads="1"/>
              </p:cNvSpPr>
              <p:nvPr/>
            </p:nvSpPr>
            <p:spPr bwMode="auto">
              <a:xfrm>
                <a:off x="7165975" y="1955800"/>
                <a:ext cx="450850" cy="601663"/>
              </a:xfrm>
              <a:custGeom>
                <a:avLst/>
                <a:gdLst>
                  <a:gd name="T0" fmla="*/ 0 w 1254"/>
                  <a:gd name="T1" fmla="*/ 104 h 1672"/>
                  <a:gd name="T2" fmla="*/ 0 w 1254"/>
                  <a:gd name="T3" fmla="*/ 104 h 1672"/>
                  <a:gd name="T4" fmla="*/ 104 w 1254"/>
                  <a:gd name="T5" fmla="*/ 0 h 1672"/>
                  <a:gd name="T6" fmla="*/ 836 w 1254"/>
                  <a:gd name="T7" fmla="*/ 0 h 1672"/>
                  <a:gd name="T8" fmla="*/ 1253 w 1254"/>
                  <a:gd name="T9" fmla="*/ 339 h 1672"/>
                  <a:gd name="T10" fmla="*/ 1253 w 1254"/>
                  <a:gd name="T11" fmla="*/ 1567 h 1672"/>
                  <a:gd name="T12" fmla="*/ 1175 w 1254"/>
                  <a:gd name="T13" fmla="*/ 1671 h 1672"/>
                  <a:gd name="T14" fmla="*/ 104 w 1254"/>
                  <a:gd name="T15" fmla="*/ 1671 h 1672"/>
                  <a:gd name="T16" fmla="*/ 0 w 1254"/>
                  <a:gd name="T17" fmla="*/ 1567 h 1672"/>
                  <a:gd name="T18" fmla="*/ 0 w 1254"/>
                  <a:gd name="T19" fmla="*/ 10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672">
                    <a:moveTo>
                      <a:pt x="0" y="104"/>
                    </a:moveTo>
                    <a:lnTo>
                      <a:pt x="0" y="104"/>
                    </a:lnTo>
                    <a:cubicBezTo>
                      <a:pt x="0" y="52"/>
                      <a:pt x="52" y="0"/>
                      <a:pt x="104" y="0"/>
                    </a:cubicBezTo>
                    <a:cubicBezTo>
                      <a:pt x="836" y="0"/>
                      <a:pt x="836" y="0"/>
                      <a:pt x="836" y="0"/>
                    </a:cubicBezTo>
                    <a:cubicBezTo>
                      <a:pt x="1253" y="339"/>
                      <a:pt x="1253" y="339"/>
                      <a:pt x="1253" y="339"/>
                    </a:cubicBezTo>
                    <a:cubicBezTo>
                      <a:pt x="1253" y="1567"/>
                      <a:pt x="1253" y="1567"/>
                      <a:pt x="1253" y="1567"/>
                    </a:cubicBezTo>
                    <a:cubicBezTo>
                      <a:pt x="1253" y="1619"/>
                      <a:pt x="1228" y="1671"/>
                      <a:pt x="1175" y="1671"/>
                    </a:cubicBezTo>
                    <a:cubicBezTo>
                      <a:pt x="104" y="1671"/>
                      <a:pt x="104" y="1671"/>
                      <a:pt x="104" y="1671"/>
                    </a:cubicBezTo>
                    <a:cubicBezTo>
                      <a:pt x="52" y="1671"/>
                      <a:pt x="0" y="1619"/>
                      <a:pt x="0" y="1567"/>
                    </a:cubicBezTo>
                    <a:lnTo>
                      <a:pt x="0" y="1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33" name="Freeform 355">
                <a:extLst>
                  <a:ext uri="{FF2B5EF4-FFF2-40B4-BE49-F238E27FC236}">
                    <a16:creationId xmlns:a16="http://schemas.microsoft.com/office/drawing/2014/main" id="{8C990CB6-6C46-4527-A4C1-A7AF455828FD}"/>
                  </a:ext>
                </a:extLst>
              </p:cNvPr>
              <p:cNvSpPr>
                <a:spLocks noChangeArrowheads="1"/>
              </p:cNvSpPr>
              <p:nvPr/>
            </p:nvSpPr>
            <p:spPr bwMode="auto">
              <a:xfrm>
                <a:off x="7259638" y="2106613"/>
                <a:ext cx="131762" cy="19050"/>
              </a:xfrm>
              <a:custGeom>
                <a:avLst/>
                <a:gdLst>
                  <a:gd name="T0" fmla="*/ 366 w 367"/>
                  <a:gd name="T1" fmla="*/ 25 h 53"/>
                  <a:gd name="T2" fmla="*/ 366 w 367"/>
                  <a:gd name="T3" fmla="*/ 25 h 53"/>
                  <a:gd name="T4" fmla="*/ 340 w 367"/>
                  <a:gd name="T5" fmla="*/ 52 h 53"/>
                  <a:gd name="T6" fmla="*/ 26 w 367"/>
                  <a:gd name="T7" fmla="*/ 52 h 53"/>
                  <a:gd name="T8" fmla="*/ 0 w 367"/>
                  <a:gd name="T9" fmla="*/ 25 h 53"/>
                  <a:gd name="T10" fmla="*/ 26 w 367"/>
                  <a:gd name="T11" fmla="*/ 0 h 53"/>
                  <a:gd name="T12" fmla="*/ 340 w 367"/>
                  <a:gd name="T13" fmla="*/ 0 h 53"/>
                  <a:gd name="T14" fmla="*/ 366 w 367"/>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7" h="53">
                    <a:moveTo>
                      <a:pt x="366" y="25"/>
                    </a:moveTo>
                    <a:lnTo>
                      <a:pt x="366" y="25"/>
                    </a:lnTo>
                    <a:cubicBezTo>
                      <a:pt x="366" y="52"/>
                      <a:pt x="366" y="52"/>
                      <a:pt x="340" y="52"/>
                    </a:cubicBezTo>
                    <a:cubicBezTo>
                      <a:pt x="26" y="52"/>
                      <a:pt x="26" y="52"/>
                      <a:pt x="26" y="52"/>
                    </a:cubicBezTo>
                    <a:cubicBezTo>
                      <a:pt x="0" y="52"/>
                      <a:pt x="0" y="52"/>
                      <a:pt x="0" y="25"/>
                    </a:cubicBezTo>
                    <a:cubicBezTo>
                      <a:pt x="0" y="0"/>
                      <a:pt x="0" y="0"/>
                      <a:pt x="26" y="0"/>
                    </a:cubicBezTo>
                    <a:cubicBezTo>
                      <a:pt x="340" y="0"/>
                      <a:pt x="340" y="0"/>
                      <a:pt x="340" y="0"/>
                    </a:cubicBezTo>
                    <a:cubicBezTo>
                      <a:pt x="366" y="0"/>
                      <a:pt x="366" y="0"/>
                      <a:pt x="366" y="25"/>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34" name="Freeform 356">
                <a:extLst>
                  <a:ext uri="{FF2B5EF4-FFF2-40B4-BE49-F238E27FC236}">
                    <a16:creationId xmlns:a16="http://schemas.microsoft.com/office/drawing/2014/main" id="{C4EDD356-A8C3-4ED3-8AEF-FC5290F76EE7}"/>
                  </a:ext>
                </a:extLst>
              </p:cNvPr>
              <p:cNvSpPr>
                <a:spLocks noChangeArrowheads="1"/>
              </p:cNvSpPr>
              <p:nvPr/>
            </p:nvSpPr>
            <p:spPr bwMode="auto">
              <a:xfrm>
                <a:off x="7259638" y="2200275"/>
                <a:ext cx="282575" cy="28575"/>
              </a:xfrm>
              <a:custGeom>
                <a:avLst/>
                <a:gdLst>
                  <a:gd name="T0" fmla="*/ 784 w 785"/>
                  <a:gd name="T1" fmla="*/ 52 h 79"/>
                  <a:gd name="T2" fmla="*/ 784 w 785"/>
                  <a:gd name="T3" fmla="*/ 52 h 79"/>
                  <a:gd name="T4" fmla="*/ 758 w 785"/>
                  <a:gd name="T5" fmla="*/ 78 h 79"/>
                  <a:gd name="T6" fmla="*/ 26 w 785"/>
                  <a:gd name="T7" fmla="*/ 78 h 79"/>
                  <a:gd name="T8" fmla="*/ 0 w 785"/>
                  <a:gd name="T9" fmla="*/ 52 h 79"/>
                  <a:gd name="T10" fmla="*/ 26 w 785"/>
                  <a:gd name="T11" fmla="*/ 0 h 79"/>
                  <a:gd name="T12" fmla="*/ 758 w 785"/>
                  <a:gd name="T13" fmla="*/ 0 h 79"/>
                  <a:gd name="T14" fmla="*/ 784 w 785"/>
                  <a:gd name="T15" fmla="*/ 52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52"/>
                    </a:moveTo>
                    <a:lnTo>
                      <a:pt x="784" y="52"/>
                    </a:lnTo>
                    <a:cubicBezTo>
                      <a:pt x="784" y="78"/>
                      <a:pt x="784" y="78"/>
                      <a:pt x="758" y="78"/>
                    </a:cubicBezTo>
                    <a:cubicBezTo>
                      <a:pt x="26" y="78"/>
                      <a:pt x="26" y="78"/>
                      <a:pt x="26" y="78"/>
                    </a:cubicBezTo>
                    <a:cubicBezTo>
                      <a:pt x="0" y="78"/>
                      <a:pt x="0" y="78"/>
                      <a:pt x="0" y="52"/>
                    </a:cubicBezTo>
                    <a:cubicBezTo>
                      <a:pt x="0" y="26"/>
                      <a:pt x="0" y="0"/>
                      <a:pt x="26" y="0"/>
                    </a:cubicBezTo>
                    <a:cubicBezTo>
                      <a:pt x="758" y="0"/>
                      <a:pt x="758" y="0"/>
                      <a:pt x="758" y="0"/>
                    </a:cubicBezTo>
                    <a:cubicBezTo>
                      <a:pt x="784" y="0"/>
                      <a:pt x="784" y="26"/>
                      <a:pt x="784" y="52"/>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35" name="Freeform 357">
                <a:extLst>
                  <a:ext uri="{FF2B5EF4-FFF2-40B4-BE49-F238E27FC236}">
                    <a16:creationId xmlns:a16="http://schemas.microsoft.com/office/drawing/2014/main" id="{896CAA1B-FDF5-40A4-A0AB-279D5FF6383F}"/>
                  </a:ext>
                </a:extLst>
              </p:cNvPr>
              <p:cNvSpPr>
                <a:spLocks noChangeArrowheads="1"/>
              </p:cNvSpPr>
              <p:nvPr/>
            </p:nvSpPr>
            <p:spPr bwMode="auto">
              <a:xfrm>
                <a:off x="7259638" y="2303463"/>
                <a:ext cx="282575" cy="28575"/>
              </a:xfrm>
              <a:custGeom>
                <a:avLst/>
                <a:gdLst>
                  <a:gd name="T0" fmla="*/ 784 w 785"/>
                  <a:gd name="T1" fmla="*/ 27 h 79"/>
                  <a:gd name="T2" fmla="*/ 784 w 785"/>
                  <a:gd name="T3" fmla="*/ 27 h 79"/>
                  <a:gd name="T4" fmla="*/ 758 w 785"/>
                  <a:gd name="T5" fmla="*/ 78 h 79"/>
                  <a:gd name="T6" fmla="*/ 26 w 785"/>
                  <a:gd name="T7" fmla="*/ 78 h 79"/>
                  <a:gd name="T8" fmla="*/ 0 w 785"/>
                  <a:gd name="T9" fmla="*/ 27 h 79"/>
                  <a:gd name="T10" fmla="*/ 26 w 785"/>
                  <a:gd name="T11" fmla="*/ 0 h 79"/>
                  <a:gd name="T12" fmla="*/ 758 w 785"/>
                  <a:gd name="T13" fmla="*/ 0 h 79"/>
                  <a:gd name="T14" fmla="*/ 784 w 785"/>
                  <a:gd name="T15" fmla="*/ 2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27"/>
                    </a:moveTo>
                    <a:lnTo>
                      <a:pt x="784" y="27"/>
                    </a:lnTo>
                    <a:cubicBezTo>
                      <a:pt x="784" y="52"/>
                      <a:pt x="784" y="78"/>
                      <a:pt x="758" y="78"/>
                    </a:cubicBezTo>
                    <a:cubicBezTo>
                      <a:pt x="26" y="78"/>
                      <a:pt x="26" y="78"/>
                      <a:pt x="26" y="78"/>
                    </a:cubicBezTo>
                    <a:cubicBezTo>
                      <a:pt x="0" y="78"/>
                      <a:pt x="0" y="52"/>
                      <a:pt x="0" y="27"/>
                    </a:cubicBezTo>
                    <a:cubicBezTo>
                      <a:pt x="0" y="27"/>
                      <a:pt x="0" y="0"/>
                      <a:pt x="26" y="0"/>
                    </a:cubicBezTo>
                    <a:cubicBezTo>
                      <a:pt x="758" y="0"/>
                      <a:pt x="758" y="0"/>
                      <a:pt x="758" y="0"/>
                    </a:cubicBezTo>
                    <a:cubicBezTo>
                      <a:pt x="784" y="0"/>
                      <a:pt x="784" y="27"/>
                      <a:pt x="784" y="27"/>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sp>
            <p:nvSpPr>
              <p:cNvPr id="36" name="Freeform 358">
                <a:extLst>
                  <a:ext uri="{FF2B5EF4-FFF2-40B4-BE49-F238E27FC236}">
                    <a16:creationId xmlns:a16="http://schemas.microsoft.com/office/drawing/2014/main" id="{F479EBC0-CE99-4857-AA25-6988F547CA36}"/>
                  </a:ext>
                </a:extLst>
              </p:cNvPr>
              <p:cNvSpPr>
                <a:spLocks noChangeArrowheads="1"/>
              </p:cNvSpPr>
              <p:nvPr/>
            </p:nvSpPr>
            <p:spPr bwMode="auto">
              <a:xfrm>
                <a:off x="7259638" y="2406650"/>
                <a:ext cx="282575" cy="19050"/>
              </a:xfrm>
              <a:custGeom>
                <a:avLst/>
                <a:gdLst>
                  <a:gd name="T0" fmla="*/ 784 w 785"/>
                  <a:gd name="T1" fmla="*/ 26 h 54"/>
                  <a:gd name="T2" fmla="*/ 784 w 785"/>
                  <a:gd name="T3" fmla="*/ 26 h 54"/>
                  <a:gd name="T4" fmla="*/ 758 w 785"/>
                  <a:gd name="T5" fmla="*/ 53 h 54"/>
                  <a:gd name="T6" fmla="*/ 26 w 785"/>
                  <a:gd name="T7" fmla="*/ 53 h 54"/>
                  <a:gd name="T8" fmla="*/ 0 w 785"/>
                  <a:gd name="T9" fmla="*/ 26 h 54"/>
                  <a:gd name="T10" fmla="*/ 26 w 785"/>
                  <a:gd name="T11" fmla="*/ 0 h 54"/>
                  <a:gd name="T12" fmla="*/ 758 w 785"/>
                  <a:gd name="T13" fmla="*/ 0 h 54"/>
                  <a:gd name="T14" fmla="*/ 784 w 785"/>
                  <a:gd name="T15" fmla="*/ 2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54">
                    <a:moveTo>
                      <a:pt x="784" y="26"/>
                    </a:moveTo>
                    <a:lnTo>
                      <a:pt x="784" y="26"/>
                    </a:lnTo>
                    <a:cubicBezTo>
                      <a:pt x="784" y="53"/>
                      <a:pt x="784" y="53"/>
                      <a:pt x="758" y="53"/>
                    </a:cubicBezTo>
                    <a:cubicBezTo>
                      <a:pt x="26" y="53"/>
                      <a:pt x="26" y="53"/>
                      <a:pt x="26" y="53"/>
                    </a:cubicBezTo>
                    <a:cubicBezTo>
                      <a:pt x="0" y="53"/>
                      <a:pt x="0" y="53"/>
                      <a:pt x="0" y="26"/>
                    </a:cubicBezTo>
                    <a:cubicBezTo>
                      <a:pt x="0" y="0"/>
                      <a:pt x="0" y="0"/>
                      <a:pt x="26" y="0"/>
                    </a:cubicBezTo>
                    <a:cubicBezTo>
                      <a:pt x="758" y="0"/>
                      <a:pt x="758" y="0"/>
                      <a:pt x="758" y="0"/>
                    </a:cubicBezTo>
                    <a:cubicBezTo>
                      <a:pt x="784" y="0"/>
                      <a:pt x="784" y="0"/>
                      <a:pt x="784" y="26"/>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endParaRPr>
              </a:p>
            </p:txBody>
          </p:sp>
        </p:grpSp>
      </p:grpSp>
    </p:spTree>
    <p:extLst>
      <p:ext uri="{BB962C8B-B14F-4D97-AF65-F5344CB8AC3E}">
        <p14:creationId xmlns:p14="http://schemas.microsoft.com/office/powerpoint/2010/main" val="40839127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DocID Value="https://cws.connectedpdf.com/cDocID/459EE2BE3F3DA308FCFEAB7B5C7A501A~B3A18F904F9311E79D97BC94E46070B1B2110E8D85C80065-4347C5EBFF404257-9CF11DCEC133395B21468600"/>
</file>

<file path=customXml/item2.xml><?xml version="1.0" encoding="utf-8"?>
<VersionID Value="https://cws.connectedpdf.com/cVersionID/459EE2BE3F3DA308FCFEAB7B5C7A501A~B3A204C04F9311E79D97BC94E46070B1B211425E8E13487E-6DB31529CD445162-5F64DA6ACA058EF43F0C8600"/>
</file>

<file path=customXml/itemProps1.xml><?xml version="1.0" encoding="utf-8"?>
<ds:datastoreItem xmlns:ds="http://schemas.openxmlformats.org/officeDocument/2006/customXml" ds:itemID="{318387E6-C578-42B8-B7AA-BA76A77AB62D}">
  <ds:schemaRefs/>
</ds:datastoreItem>
</file>

<file path=customXml/itemProps2.xml><?xml version="1.0" encoding="utf-8"?>
<ds:datastoreItem xmlns:ds="http://schemas.openxmlformats.org/officeDocument/2006/customXml" ds:itemID="{F5F123E4-7F86-46BD-BC66-7F61990B7DF2}">
  <ds:schemaRefs/>
</ds:datastoreItem>
</file>

<file path=docProps/app.xml><?xml version="1.0" encoding="utf-8"?>
<Properties xmlns="http://schemas.openxmlformats.org/officeDocument/2006/extended-properties" xmlns:vt="http://schemas.openxmlformats.org/officeDocument/2006/docPropsVTypes">
  <TotalTime>97154</TotalTime>
  <Words>2209</Words>
  <Application>Microsoft Office PowerPoint</Application>
  <PresentationFormat>On-screen Show (4:3)</PresentationFormat>
  <Paragraphs>245</Paragraphs>
  <Slides>23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Albertus Extra Bold</vt:lpstr>
      <vt:lpstr>AngsanaUPC</vt:lpstr>
      <vt:lpstr>Arial</vt:lpstr>
      <vt:lpstr>Calibri</vt:lpstr>
      <vt:lpstr>Tahoma</vt:lpstr>
      <vt:lpstr>Times New Roman</vt:lpstr>
      <vt:lpstr>Wingdings</vt:lpstr>
      <vt:lpstr>Office Theme</vt:lpstr>
      <vt:lpstr>Understanding File Structures  Like a Wizard </vt:lpstr>
      <vt:lpstr>Objective</vt:lpstr>
      <vt:lpstr>Checkpoint #1</vt:lpstr>
      <vt:lpstr>PowerPoint Presentation</vt:lpstr>
      <vt:lpstr>PowerPoint Presentation</vt:lpstr>
      <vt:lpstr>PowerPoint Presentation</vt:lpstr>
      <vt:lpstr>PowerPoint Presentation</vt:lpstr>
      <vt:lpstr>YF’s mission is to make your life easier!</vt:lpstr>
      <vt:lpstr>PowerPoint Presentation</vt:lpstr>
      <vt:lpstr>PowerPoint Presentation</vt:lpstr>
      <vt:lpstr>PowerPoint Presentation</vt:lpstr>
      <vt:lpstr>PowerPoint Presentation</vt:lpstr>
      <vt:lpstr>Checkpoint #2</vt:lpstr>
      <vt:lpstr>PowerPoint Presentation</vt:lpstr>
      <vt:lpstr>Tips:  Figuring out a file structure that is just right!</vt:lpstr>
      <vt:lpstr>Tips:  Keep in mind how your digital filing structure works</vt:lpstr>
      <vt:lpstr>A Few More Tips… to simplify</vt:lpstr>
      <vt:lpstr>Tips: You can always search by name</vt:lpstr>
      <vt:lpstr>A Few More Tips…</vt:lpstr>
      <vt:lpstr>General Tips</vt:lpstr>
      <vt:lpstr>One Final Strategy… Less is More</vt:lpstr>
      <vt:lpstr>Checkpoint #3</vt:lpstr>
      <vt:lpstr>Any Questions or Needed Additional Support/Training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Bell</dc:creator>
  <cp:lastModifiedBy>Tessa Tyler</cp:lastModifiedBy>
  <cp:revision>1302</cp:revision>
  <cp:lastPrinted>2015-06-18T21:48:36Z</cp:lastPrinted>
  <dcterms:created xsi:type="dcterms:W3CDTF">2014-01-11T21:09:03Z</dcterms:created>
  <dcterms:modified xsi:type="dcterms:W3CDTF">2018-10-02T21:04:28Z</dcterms:modified>
</cp:coreProperties>
</file>